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62" r:id="rId11"/>
    <p:sldId id="271" r:id="rId12"/>
    <p:sldId id="272" r:id="rId13"/>
    <p:sldId id="273" r:id="rId14"/>
    <p:sldId id="274" r:id="rId15"/>
    <p:sldId id="275" r:id="rId16"/>
    <p:sldId id="276" r:id="rId17"/>
    <p:sldId id="278" r:id="rId18"/>
    <p:sldId id="279" r:id="rId19"/>
    <p:sldId id="280" r:id="rId20"/>
    <p:sldId id="295" r:id="rId21"/>
    <p:sldId id="282" r:id="rId22"/>
    <p:sldId id="281" r:id="rId23"/>
    <p:sldId id="283" r:id="rId24"/>
    <p:sldId id="297" r:id="rId25"/>
    <p:sldId id="284" r:id="rId26"/>
    <p:sldId id="286" r:id="rId27"/>
    <p:sldId id="285" r:id="rId28"/>
    <p:sldId id="287" r:id="rId29"/>
    <p:sldId id="298" r:id="rId30"/>
    <p:sldId id="288" r:id="rId31"/>
    <p:sldId id="290" r:id="rId32"/>
    <p:sldId id="292" r:id="rId33"/>
    <p:sldId id="293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2A38"/>
    <a:srgbClr val="6B15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7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g>
</file>

<file path=ppt/media/image10.jpeg>
</file>

<file path=ppt/media/image11.jpg>
</file>

<file path=ppt/media/image12.jp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4996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3903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967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1098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3853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659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3439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1039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37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4373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94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CA357D-2040-4078-BCC7-4302B51CF70B}" type="datetimeFigureOut">
              <a:rPr lang="en-IN" smtClean="0"/>
              <a:t>28-05-2011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01724-7249-410E-811A-2ABC918763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2188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3001/login?username=pankaj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3.png"/><Relationship Id="rId4" Type="http://schemas.openxmlformats.org/officeDocument/2006/relationships/image" Target="../media/image4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ails@sumerusolutions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://www.quotationspage.com/quotes/Lao-tzu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 txBox="1">
            <a:spLocks/>
          </p:cNvSpPr>
          <p:nvPr/>
        </p:nvSpPr>
        <p:spPr>
          <a:xfrm>
            <a:off x="3784699" y="185192"/>
            <a:ext cx="2803525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itchFamily="34" charset="0"/>
              </a:rPr>
              <a:t>Sumeru</a:t>
            </a:r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itchFamily="34" charset="0"/>
              </a:rPr>
              <a:t/>
            </a:r>
            <a:b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itchFamily="34" charset="0"/>
              </a:rPr>
            </a:br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itchFamily="34" charset="0"/>
              </a:rPr>
              <a:t>On Rails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337592"/>
            <a:ext cx="853916" cy="1084421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778" y="2065604"/>
            <a:ext cx="1384444" cy="1004102"/>
          </a:xfrm>
          <a:prstGeom prst="rect">
            <a:avLst/>
          </a:prstGeom>
        </p:spPr>
      </p:pic>
      <p:sp>
        <p:nvSpPr>
          <p:cNvPr id="7" name="Title 8"/>
          <p:cNvSpPr txBox="1">
            <a:spLocks/>
          </p:cNvSpPr>
          <p:nvPr/>
        </p:nvSpPr>
        <p:spPr bwMode="auto">
          <a:xfrm>
            <a:off x="215516" y="3068960"/>
            <a:ext cx="8712968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9700" tIns="54852" rIns="109700" bIns="54852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5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53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53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53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5300">
                <a:solidFill>
                  <a:schemeClr val="tx1"/>
                </a:solidFill>
                <a:latin typeface="Calibri" pitchFamily="34" charset="0"/>
              </a:defRPr>
            </a:lvl5pPr>
            <a:lvl6pPr marL="548508" algn="ctr" rtl="0" fontAlgn="base">
              <a:spcBef>
                <a:spcPct val="0"/>
              </a:spcBef>
              <a:spcAft>
                <a:spcPct val="0"/>
              </a:spcAft>
              <a:defRPr sz="5300">
                <a:solidFill>
                  <a:schemeClr val="tx1"/>
                </a:solidFill>
                <a:latin typeface="Calibri" pitchFamily="34" charset="0"/>
              </a:defRPr>
            </a:lvl6pPr>
            <a:lvl7pPr marL="1097016" algn="ctr" rtl="0" fontAlgn="base">
              <a:spcBef>
                <a:spcPct val="0"/>
              </a:spcBef>
              <a:spcAft>
                <a:spcPct val="0"/>
              </a:spcAft>
              <a:defRPr sz="5300">
                <a:solidFill>
                  <a:schemeClr val="tx1"/>
                </a:solidFill>
                <a:latin typeface="Calibri" pitchFamily="34" charset="0"/>
              </a:defRPr>
            </a:lvl7pPr>
            <a:lvl8pPr marL="1645524" algn="ctr" rtl="0" fontAlgn="base">
              <a:spcBef>
                <a:spcPct val="0"/>
              </a:spcBef>
              <a:spcAft>
                <a:spcPct val="0"/>
              </a:spcAft>
              <a:defRPr sz="5300">
                <a:solidFill>
                  <a:schemeClr val="tx1"/>
                </a:solidFill>
                <a:latin typeface="Calibri" pitchFamily="34" charset="0"/>
              </a:defRPr>
            </a:lvl8pPr>
            <a:lvl9pPr marL="2194034" algn="ctr" rtl="0" fontAlgn="base">
              <a:spcBef>
                <a:spcPct val="0"/>
              </a:spcBef>
              <a:spcAft>
                <a:spcPct val="0"/>
              </a:spcAft>
              <a:defRPr sz="53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2800" dirty="0" smtClean="0">
                <a:solidFill>
                  <a:srgbClr val="A40000"/>
                </a:solidFill>
                <a:latin typeface="Century Gothic" pitchFamily="34" charset="0"/>
              </a:rPr>
              <a:t>Make your own Rails frame work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36512" y="5524736"/>
            <a:ext cx="3635896" cy="1144624"/>
          </a:xfrm>
          <a:prstGeom prst="rect">
            <a:avLst/>
          </a:prstGeom>
          <a:solidFill>
            <a:srgbClr val="6B1513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>
                <a:solidFill>
                  <a:schemeClr val="bg1"/>
                </a:solidFill>
                <a:latin typeface="Century Gothic" pitchFamily="34" charset="0"/>
              </a:rPr>
              <a:t>By: </a:t>
            </a:r>
            <a:r>
              <a:rPr lang="en-US" sz="1400" dirty="0" err="1" smtClean="0">
                <a:solidFill>
                  <a:schemeClr val="bg1"/>
                </a:solidFill>
                <a:latin typeface="Century Gothic" pitchFamily="34" charset="0"/>
              </a:rPr>
              <a:t>Pankaj</a:t>
            </a:r>
            <a:r>
              <a:rPr lang="en-US" sz="1400" dirty="0" smtClean="0">
                <a:solidFill>
                  <a:schemeClr val="bg1"/>
                </a:solidFill>
                <a:latin typeface="Century Gothic" pitchFamily="34" charset="0"/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  <a:latin typeface="Century Gothic" pitchFamily="34" charset="0"/>
              </a:rPr>
              <a:t>Bhageria</a:t>
            </a:r>
            <a:endParaRPr lang="en-US" sz="1400" dirty="0" smtClean="0">
              <a:solidFill>
                <a:schemeClr val="bg1"/>
              </a:solidFill>
              <a:latin typeface="Century Gothic" pitchFamily="34" charset="0"/>
            </a:endParaRPr>
          </a:p>
          <a:p>
            <a:pPr algn="r"/>
            <a:r>
              <a:rPr lang="en-US" sz="1400" dirty="0" smtClean="0">
                <a:solidFill>
                  <a:schemeClr val="bg1"/>
                </a:solidFill>
                <a:latin typeface="Century Gothic" pitchFamily="34" charset="0"/>
              </a:rPr>
              <a:t>Tech Lead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latin typeface="Century Gothic" pitchFamily="34" charset="0"/>
              </a:rPr>
              <a:t>Sumeru Software Solutions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latin typeface="Century Gothic" pitchFamily="34" charset="0"/>
              </a:rPr>
              <a:t>Website: sumeruonrails.com</a:t>
            </a:r>
          </a:p>
          <a:p>
            <a:pPr algn="r"/>
            <a:r>
              <a:rPr lang="en-US" sz="1400" dirty="0" smtClean="0">
                <a:solidFill>
                  <a:schemeClr val="bg1"/>
                </a:solidFill>
                <a:latin typeface="Century Gothic" pitchFamily="34" charset="0"/>
              </a:rPr>
              <a:t>Blog: railsguru.org</a:t>
            </a:r>
          </a:p>
          <a:p>
            <a:pPr algn="r"/>
            <a:endParaRPr lang="en-IN" sz="14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00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Understanding RACK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669" y="2599607"/>
            <a:ext cx="1190625" cy="2324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651" y="2565260"/>
            <a:ext cx="1419225" cy="23241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2565260"/>
            <a:ext cx="1390650" cy="23241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674262" y="4923707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entury Gothic" pitchFamily="34" charset="0"/>
              </a:rPr>
              <a:t>WEB SERVER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11863" y="4889360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entury Gothic" pitchFamily="34" charset="0"/>
              </a:rPr>
              <a:t>WEB APPLICATION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843808" y="2785927"/>
            <a:ext cx="1091966" cy="646331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entury Gothic" pitchFamily="34" charset="0"/>
              </a:rPr>
              <a:t>Request</a:t>
            </a:r>
          </a:p>
          <a:p>
            <a:pPr algn="ctr"/>
            <a:r>
              <a:rPr lang="en-US" dirty="0" smtClean="0">
                <a:solidFill>
                  <a:srgbClr val="9A2A38"/>
                </a:solidFill>
                <a:latin typeface="Century Gothic" pitchFamily="34" charset="0"/>
              </a:rPr>
              <a:t>/login</a:t>
            </a:r>
            <a:endParaRPr lang="en-IN" dirty="0">
              <a:solidFill>
                <a:srgbClr val="9A2A38"/>
              </a:solidFill>
              <a:latin typeface="Century Gothic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50225" y="4149080"/>
            <a:ext cx="1625766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entury Gothic" pitchFamily="34" charset="0"/>
              </a:rPr>
              <a:t>Response</a:t>
            </a:r>
          </a:p>
          <a:p>
            <a:pPr algn="ctr"/>
            <a:r>
              <a:rPr lang="en-US" dirty="0" smtClean="0">
                <a:latin typeface="Century Gothic" pitchFamily="34" charset="0"/>
              </a:rPr>
              <a:t>“Login Form”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131840" y="3563724"/>
            <a:ext cx="2651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entury Gothic" pitchFamily="34" charset="0"/>
              </a:rPr>
              <a:t>Multiple WEB SERVERS</a:t>
            </a:r>
          </a:p>
        </p:txBody>
      </p:sp>
      <p:sp>
        <p:nvSpPr>
          <p:cNvPr id="25" name="Snip and Round Single Corner Rectangle 24"/>
          <p:cNvSpPr/>
          <p:nvPr/>
        </p:nvSpPr>
        <p:spPr>
          <a:xfrm>
            <a:off x="3635896" y="2541715"/>
            <a:ext cx="1572330" cy="576064"/>
          </a:xfrm>
          <a:prstGeom prst="snip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entury Gothic" pitchFamily="34" charset="0"/>
              </a:rPr>
              <a:t>MONGREL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27" name="Snip and Round Single Corner Rectangle 26"/>
          <p:cNvSpPr/>
          <p:nvPr/>
        </p:nvSpPr>
        <p:spPr>
          <a:xfrm>
            <a:off x="3635896" y="3261795"/>
            <a:ext cx="1572330" cy="576064"/>
          </a:xfrm>
          <a:prstGeom prst="snip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entury Gothic" pitchFamily="34" charset="0"/>
              </a:rPr>
              <a:t>WEBRICK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28" name="Snip and Round Single Corner Rectangle 27"/>
          <p:cNvSpPr/>
          <p:nvPr/>
        </p:nvSpPr>
        <p:spPr>
          <a:xfrm>
            <a:off x="3625937" y="3981875"/>
            <a:ext cx="1572330" cy="576064"/>
          </a:xfrm>
          <a:prstGeom prst="snip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entury Gothic" pitchFamily="34" charset="0"/>
              </a:rPr>
              <a:t>PASSENGER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29" name="Snip and Round Single Corner Rectangle 28"/>
          <p:cNvSpPr/>
          <p:nvPr/>
        </p:nvSpPr>
        <p:spPr>
          <a:xfrm>
            <a:off x="3625937" y="4725144"/>
            <a:ext cx="1572330" cy="576064"/>
          </a:xfrm>
          <a:prstGeom prst="snip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entury Gothic" pitchFamily="34" charset="0"/>
              </a:rPr>
              <a:t>THIN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607003" y="3563724"/>
            <a:ext cx="1685077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Century Gothic" pitchFamily="34" charset="0"/>
              </a:rPr>
              <a:t>DUPLICATION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149258" y="3429000"/>
            <a:ext cx="2646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entury Gothic" pitchFamily="34" charset="0"/>
              </a:rPr>
              <a:t>Need a Savior</a:t>
            </a:r>
            <a:endParaRPr lang="en-IN" sz="2800" dirty="0">
              <a:latin typeface="Century Gothic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995936" y="4913410"/>
            <a:ext cx="819455" cy="406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entury Gothic" pitchFamily="34" charset="0"/>
              </a:rPr>
              <a:t>RACK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31" name="Rounded Rectangular Callout 30"/>
          <p:cNvSpPr/>
          <p:nvPr/>
        </p:nvSpPr>
        <p:spPr>
          <a:xfrm flipH="1">
            <a:off x="323528" y="1844824"/>
            <a:ext cx="1728192" cy="864096"/>
          </a:xfrm>
          <a:prstGeom prst="wedgeRoundRectCallout">
            <a:avLst>
              <a:gd name="adj1" fmla="val -52957"/>
              <a:gd name="adj2" fmla="val 82656"/>
              <a:gd name="adj3" fmla="val 16667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Hey I got a Request</a:t>
            </a:r>
          </a:p>
          <a:p>
            <a:pPr algn="ctr"/>
            <a:r>
              <a:rPr lang="en-US" dirty="0" smtClean="0">
                <a:solidFill>
                  <a:srgbClr val="9A2A38"/>
                </a:solidFill>
                <a:latin typeface="Century Gothic" pitchFamily="34" charset="0"/>
              </a:rPr>
              <a:t>/login</a:t>
            </a:r>
            <a:endParaRPr lang="en-IN" dirty="0">
              <a:solidFill>
                <a:srgbClr val="9A2A38"/>
              </a:solidFill>
              <a:latin typeface="Century Gothic" pitchFamily="34" charset="0"/>
            </a:endParaRPr>
          </a:p>
        </p:txBody>
      </p:sp>
      <p:sp>
        <p:nvSpPr>
          <p:cNvPr id="33" name="Right Arrow 32"/>
          <p:cNvSpPr/>
          <p:nvPr/>
        </p:nvSpPr>
        <p:spPr>
          <a:xfrm rot="1620000">
            <a:off x="575556" y="1900133"/>
            <a:ext cx="1224136" cy="802366"/>
          </a:xfrm>
          <a:prstGeom prst="rightArrow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9A2A38"/>
                </a:solidFill>
                <a:latin typeface="Century Gothic" pitchFamily="34" charset="0"/>
              </a:rPr>
              <a:t>/login</a:t>
            </a:r>
            <a:endParaRPr lang="en-IN" dirty="0">
              <a:solidFill>
                <a:srgbClr val="9A2A38"/>
              </a:solidFill>
              <a:latin typeface="Century Gothic" pitchFamily="34" charset="0"/>
            </a:endParaRPr>
          </a:p>
        </p:txBody>
      </p:sp>
      <p:sp>
        <p:nvSpPr>
          <p:cNvPr id="35" name="Rounded Rectangular Callout 34"/>
          <p:cNvSpPr/>
          <p:nvPr/>
        </p:nvSpPr>
        <p:spPr>
          <a:xfrm flipH="1">
            <a:off x="2822847" y="1908453"/>
            <a:ext cx="3303659" cy="636903"/>
          </a:xfrm>
          <a:prstGeom prst="wedgeRoundRectCallout">
            <a:avLst>
              <a:gd name="adj1" fmla="val -5346"/>
              <a:gd name="adj2" fmla="val 86513"/>
              <a:gd name="adj3" fmla="val 16667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Message converted to</a:t>
            </a:r>
          </a:p>
          <a:p>
            <a:pPr algn="ctr"/>
            <a:r>
              <a:rPr lang="en-US" dirty="0" err="1" smtClean="0">
                <a:solidFill>
                  <a:srgbClr val="9A2A38"/>
                </a:solidFill>
                <a:latin typeface="Century Gothic" pitchFamily="34" charset="0"/>
              </a:rPr>
              <a:t>app.call</a:t>
            </a:r>
            <a:r>
              <a:rPr lang="en-US" dirty="0" smtClean="0">
                <a:solidFill>
                  <a:srgbClr val="9A2A38"/>
                </a:solidFill>
                <a:latin typeface="Century Gothic" pitchFamily="34" charset="0"/>
              </a:rPr>
              <a:t>(“/login”)</a:t>
            </a:r>
          </a:p>
        </p:txBody>
      </p:sp>
      <p:sp>
        <p:nvSpPr>
          <p:cNvPr id="34" name="Right Arrow 33"/>
          <p:cNvSpPr/>
          <p:nvPr/>
        </p:nvSpPr>
        <p:spPr>
          <a:xfrm rot="1620000">
            <a:off x="3193287" y="2154682"/>
            <a:ext cx="2539080" cy="890504"/>
          </a:xfrm>
          <a:prstGeom prst="rightArrow">
            <a:avLst>
              <a:gd name="adj1" fmla="val 51154"/>
              <a:gd name="adj2" fmla="val 50000"/>
            </a:avLst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rgbClr val="9A2A38"/>
                </a:solidFill>
                <a:latin typeface="Century Gothic" pitchFamily="34" charset="0"/>
              </a:rPr>
              <a:t>app.call</a:t>
            </a:r>
            <a:r>
              <a:rPr lang="en-US" sz="1400" dirty="0" smtClean="0">
                <a:solidFill>
                  <a:srgbClr val="9A2A38"/>
                </a:solidFill>
                <a:latin typeface="Century Gothic" pitchFamily="34" charset="0"/>
              </a:rPr>
              <a:t>(“/login”)</a:t>
            </a:r>
            <a:endParaRPr lang="en-US" sz="1400" dirty="0">
              <a:solidFill>
                <a:srgbClr val="9A2A38"/>
              </a:solidFill>
              <a:latin typeface="Century Gothic" pitchFamily="34" charset="0"/>
            </a:endParaRPr>
          </a:p>
        </p:txBody>
      </p:sp>
      <p:sp>
        <p:nvSpPr>
          <p:cNvPr id="37" name="Rounded Rectangular Callout 36"/>
          <p:cNvSpPr/>
          <p:nvPr/>
        </p:nvSpPr>
        <p:spPr>
          <a:xfrm flipH="1">
            <a:off x="4860032" y="2000009"/>
            <a:ext cx="3303659" cy="636903"/>
          </a:xfrm>
          <a:prstGeom prst="wedgeRoundRectCallout">
            <a:avLst>
              <a:gd name="adj1" fmla="val -5346"/>
              <a:gd name="adj2" fmla="val 86513"/>
              <a:gd name="adj3" fmla="val 16667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Response</a:t>
            </a:r>
          </a:p>
          <a:p>
            <a:pPr algn="ctr"/>
            <a:r>
              <a:rPr lang="en-US" dirty="0" smtClean="0">
                <a:solidFill>
                  <a:srgbClr val="9A2A38"/>
                </a:solidFill>
                <a:latin typeface="Century Gothic" pitchFamily="34" charset="0"/>
              </a:rPr>
              <a:t>[200,header,”Login Form”]</a:t>
            </a:r>
          </a:p>
        </p:txBody>
      </p:sp>
      <p:sp>
        <p:nvSpPr>
          <p:cNvPr id="36" name="Left Arrow 35"/>
          <p:cNvSpPr/>
          <p:nvPr/>
        </p:nvSpPr>
        <p:spPr>
          <a:xfrm rot="1440000">
            <a:off x="5843655" y="4503110"/>
            <a:ext cx="2736304" cy="815276"/>
          </a:xfrm>
          <a:prstGeom prst="leftArrow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9A2A38"/>
                </a:solidFill>
                <a:latin typeface="Century Gothic" pitchFamily="34" charset="0"/>
              </a:rPr>
              <a:t>[200,header,”Login Form”]</a:t>
            </a:r>
          </a:p>
        </p:txBody>
      </p:sp>
      <p:sp>
        <p:nvSpPr>
          <p:cNvPr id="39" name="Left Arrow 38"/>
          <p:cNvSpPr/>
          <p:nvPr/>
        </p:nvSpPr>
        <p:spPr>
          <a:xfrm rot="1800000">
            <a:off x="4311230" y="5003738"/>
            <a:ext cx="1537291" cy="787530"/>
          </a:xfrm>
          <a:prstGeom prst="leftArrow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9A2A38"/>
                </a:solidFill>
                <a:latin typeface="Century Gothic" pitchFamily="34" charset="0"/>
              </a:rPr>
              <a:t>”Login Form”</a:t>
            </a:r>
            <a:endParaRPr lang="en-US" sz="1400" dirty="0">
              <a:solidFill>
                <a:srgbClr val="9A2A38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76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3" presetID="63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.25 0 E" pathEditMode="relative" ptsTypes="">
                                          <p:cBhvr>
                                            <p:cTn id="34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7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7" presetID="35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25 0 E" pathEditMode="relative" ptsTypes="">
                                          <p:cBhvr>
                                            <p:cTn id="48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0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1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61" presetID="10" presetClass="exit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6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65" presetID="2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7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8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73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74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75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76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77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78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79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80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1" presetID="2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3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4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89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90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91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92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93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94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95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96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7" presetID="2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99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0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105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106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07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108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09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110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11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112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3" presetID="2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5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6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9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121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122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23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124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25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126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27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128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9" fill="hold">
                          <p:stCondLst>
                            <p:cond delay="indefinite"/>
                          </p:stCondLst>
                          <p:childTnLst>
                            <p:par>
                              <p:cTn id="1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1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4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5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8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1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0" presetID="21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Clr clrSpc="hsl" dir="cw">
                                          <p:cBhvr override="childStyle">
                                            <p:cTn id="15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by>
                                            <p:hsl h="7200000" s="0" l="0"/>
                                          </p:by>
                                        </p:animClr>
                                        <p:animClr clrSpc="hsl" dir="cw">
                                          <p:cBhvr>
                                            <p:cTn id="15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by>
                                            <p:hsl h="7200000" s="0" l="0"/>
                                          </p:by>
                                        </p:animClr>
                                        <p:animClr clrSpc="hsl" dir="cw">
                                          <p:cBhvr>
                                            <p:cTn id="15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stroke.color</p:attrName>
                                            </p:attrNameLst>
                                          </p:cBhvr>
                                          <p:by>
                                            <p:hsl h="7200000" s="0" l="0"/>
                                          </p:by>
                                        </p:animClr>
                                        <p:set>
                                          <p:cBhvr>
                                            <p:cTn id="15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5" fill="hold">
                          <p:stCondLst>
                            <p:cond delay="indefinite"/>
                          </p:stCondLst>
                          <p:childTnLst>
                            <p:par>
                              <p:cTn id="1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7" presetID="10" presetClass="exit" presetSubtype="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5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6" fill="hold">
                          <p:stCondLst>
                            <p:cond delay="indefinite"/>
                          </p:stCondLst>
                          <p:childTnLst>
                            <p:par>
                              <p:cTn id="16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8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169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72" presetID="2" presetClass="entr" presetSubtype="1" fill="hold" nodeType="after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17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17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1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82" dur="500" tmFilter="0, 0; .2, .5; .8, .5; 1, 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83" dur="250" autoRev="1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4" fill="hold">
                          <p:stCondLst>
                            <p:cond delay="indefinite"/>
                          </p:stCondLst>
                          <p:childTnLst>
                            <p:par>
                              <p:cTn id="1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6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8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9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1" fill="hold">
                          <p:stCondLst>
                            <p:cond delay="indefinite"/>
                          </p:stCondLst>
                          <p:childTnLst>
                            <p:par>
                              <p:cTn id="19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3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97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00" presetID="49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11111E-6 3.33333E-6 L 0.35434 0.23819 " pathEditMode="relative" rAng="0" ptsTypes="AA">
                                          <p:cBhvr>
                                            <p:cTn id="201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708" y="11898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03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0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6" fill="hold">
                          <p:stCondLst>
                            <p:cond delay="indefinite"/>
                          </p:stCondLst>
                          <p:childTnLst>
                            <p:par>
                              <p:cTn id="20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8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0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1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2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3" fill="hold">
                          <p:stCondLst>
                            <p:cond delay="indefinite"/>
                          </p:stCondLst>
                          <p:childTnLst>
                            <p:par>
                              <p:cTn id="2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5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1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1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23" presetID="49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.25 0.25 E" pathEditMode="relative" ptsTypes="">
                                          <p:cBhvr>
                                            <p:cTn id="224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26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27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2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29" fill="hold">
                          <p:stCondLst>
                            <p:cond delay="indefinite"/>
                          </p:stCondLst>
                          <p:childTnLst>
                            <p:par>
                              <p:cTn id="2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1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3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4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5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6" fill="hold">
                          <p:stCondLst>
                            <p:cond delay="indefinite"/>
                          </p:stCondLst>
                          <p:childTnLst>
                            <p:par>
                              <p:cTn id="2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8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39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4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4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46" presetID="56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72222E-6 -2.22222E-6 L -0.32014 -0.20555 " pathEditMode="relative" rAng="0" ptsTypes="AA">
                                          <p:cBhvr>
                                            <p:cTn id="247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007" y="-10278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49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5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5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2" fill="hold">
                          <p:stCondLst>
                            <p:cond delay="indefinite"/>
                          </p:stCondLst>
                          <p:childTnLst>
                            <p:par>
                              <p:cTn id="2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4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58" presetID="56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44444E-6 2.96296E-6 L -0.29184 -0.22408 " pathEditMode="relative" rAng="0" ptsTypes="AA">
                                          <p:cBhvr>
                                            <p:cTn id="259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601" y="-1120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61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62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20" grpId="0"/>
          <p:bldP spid="18" grpId="0" animBg="1"/>
          <p:bldP spid="18" grpId="1" animBg="1"/>
          <p:bldP spid="18" grpId="2" animBg="1"/>
          <p:bldP spid="21" grpId="0" animBg="1"/>
          <p:bldP spid="21" grpId="1" animBg="1"/>
          <p:bldP spid="21" grpId="2" animBg="1"/>
          <p:bldP spid="24" grpId="0"/>
          <p:bldP spid="24" grpId="1"/>
          <p:bldP spid="25" grpId="0" animBg="1"/>
          <p:bldP spid="25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0" grpId="2" animBg="1"/>
          <p:bldP spid="26" grpId="0"/>
          <p:bldP spid="26" grpId="1"/>
          <p:bldP spid="32" grpId="0"/>
          <p:bldP spid="31" grpId="0" animBg="1"/>
          <p:bldP spid="31" grpId="1" animBg="1"/>
          <p:bldP spid="33" grpId="0" animBg="1"/>
          <p:bldP spid="33" grpId="1" animBg="1"/>
          <p:bldP spid="33" grpId="2" animBg="1"/>
          <p:bldP spid="35" grpId="0" animBg="1"/>
          <p:bldP spid="35" grpId="1" animBg="1"/>
          <p:bldP spid="34" grpId="0" animBg="1"/>
          <p:bldP spid="34" grpId="1" animBg="1"/>
          <p:bldP spid="34" grpId="2" animBg="1"/>
          <p:bldP spid="37" grpId="0" animBg="1"/>
          <p:bldP spid="37" grpId="1" animBg="1"/>
          <p:bldP spid="36" grpId="0" animBg="1"/>
          <p:bldP spid="36" grpId="1" animBg="1"/>
          <p:bldP spid="36" grpId="2" animBg="1"/>
          <p:bldP spid="39" grpId="0" animBg="1"/>
          <p:bldP spid="39" grpId="1" animBg="1"/>
          <p:bldP spid="39" grpId="2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3" presetID="63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.25 0 E" pathEditMode="relative" ptsTypes="">
                                          <p:cBhvr>
                                            <p:cTn id="34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7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7" presetID="35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0.25 0 E" pathEditMode="relative" ptsTypes="">
                                          <p:cBhvr>
                                            <p:cTn id="48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0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1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61" presetID="10" presetClass="exit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6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65" presetID="2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7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8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73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74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75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76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77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78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79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80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1" presetID="2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3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4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89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90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91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92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93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94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95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96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7" presetID="2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99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0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105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106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07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108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09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110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11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112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3" presetID="2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5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6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9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121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122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23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124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25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126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127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128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9" fill="hold">
                          <p:stCondLst>
                            <p:cond delay="indefinite"/>
                          </p:stCondLst>
                          <p:childTnLst>
                            <p:par>
                              <p:cTn id="1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1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4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5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8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1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0" presetID="21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Clr clrSpc="hsl" dir="cw">
                                          <p:cBhvr override="childStyle">
                                            <p:cTn id="15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by>
                                            <p:hsl h="7200000" s="0" l="0"/>
                                          </p:by>
                                        </p:animClr>
                                        <p:animClr clrSpc="hsl" dir="cw">
                                          <p:cBhvr>
                                            <p:cTn id="15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by>
                                            <p:hsl h="7200000" s="0" l="0"/>
                                          </p:by>
                                        </p:animClr>
                                        <p:animClr clrSpc="hsl" dir="cw">
                                          <p:cBhvr>
                                            <p:cTn id="15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stroke.color</p:attrName>
                                            </p:attrNameLst>
                                          </p:cBhvr>
                                          <p:by>
                                            <p:hsl h="7200000" s="0" l="0"/>
                                          </p:by>
                                        </p:animClr>
                                        <p:set>
                                          <p:cBhvr>
                                            <p:cTn id="15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5" fill="hold">
                          <p:stCondLst>
                            <p:cond delay="indefinite"/>
                          </p:stCondLst>
                          <p:childTnLst>
                            <p:par>
                              <p:cTn id="1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7" presetID="10" presetClass="exit" presetSubtype="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5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66" fill="hold">
                          <p:stCondLst>
                            <p:cond delay="indefinite"/>
                          </p:stCondLst>
                          <p:childTnLst>
                            <p:par>
                              <p:cTn id="16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8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169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72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1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82" dur="500" tmFilter="0, 0; .2, .5; .8, .5; 1, 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83" dur="250" autoRev="1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4" fill="hold">
                          <p:stCondLst>
                            <p:cond delay="indefinite"/>
                          </p:stCondLst>
                          <p:childTnLst>
                            <p:par>
                              <p:cTn id="1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6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8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9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1" fill="hold">
                          <p:stCondLst>
                            <p:cond delay="indefinite"/>
                          </p:stCondLst>
                          <p:childTnLst>
                            <p:par>
                              <p:cTn id="19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3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97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00" presetID="49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11111E-6 3.33333E-6 L 0.35434 0.23819 " pathEditMode="relative" rAng="0" ptsTypes="AA">
                                          <p:cBhvr>
                                            <p:cTn id="201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7708" y="11898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03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0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6" fill="hold">
                          <p:stCondLst>
                            <p:cond delay="indefinite"/>
                          </p:stCondLst>
                          <p:childTnLst>
                            <p:par>
                              <p:cTn id="20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8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0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1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2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3" fill="hold">
                          <p:stCondLst>
                            <p:cond delay="indefinite"/>
                          </p:stCondLst>
                          <p:childTnLst>
                            <p:par>
                              <p:cTn id="2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5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1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1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23" presetID="49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.25 0.25 E" pathEditMode="relative" ptsTypes="">
                                          <p:cBhvr>
                                            <p:cTn id="224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26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27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2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29" fill="hold">
                          <p:stCondLst>
                            <p:cond delay="indefinite"/>
                          </p:stCondLst>
                          <p:childTnLst>
                            <p:par>
                              <p:cTn id="2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1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3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4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5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6" fill="hold">
                          <p:stCondLst>
                            <p:cond delay="indefinite"/>
                          </p:stCondLst>
                          <p:childTnLst>
                            <p:par>
                              <p:cTn id="2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8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39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4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4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46" presetID="56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72222E-6 -2.22222E-6 L -0.32014 -0.20555 " pathEditMode="relative" rAng="0" ptsTypes="AA">
                                          <p:cBhvr>
                                            <p:cTn id="247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007" y="-10278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49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5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5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2" fill="hold">
                          <p:stCondLst>
                            <p:cond delay="indefinite"/>
                          </p:stCondLst>
                          <p:childTnLst>
                            <p:par>
                              <p:cTn id="2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4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58" presetID="56" presetClass="path" presetSubtype="0" accel="50000" decel="50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44444E-6 2.96296E-6 L -0.29184 -0.22408 " pathEditMode="relative" rAng="0" ptsTypes="AA">
                                          <p:cBhvr>
                                            <p:cTn id="259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601" y="-1120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61" presetID="10" presetClass="exit" presetSubtype="0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62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20" grpId="0"/>
          <p:bldP spid="18" grpId="0" animBg="1"/>
          <p:bldP spid="18" grpId="1" animBg="1"/>
          <p:bldP spid="18" grpId="2" animBg="1"/>
          <p:bldP spid="21" grpId="0" animBg="1"/>
          <p:bldP spid="21" grpId="1" animBg="1"/>
          <p:bldP spid="21" grpId="2" animBg="1"/>
          <p:bldP spid="24" grpId="0"/>
          <p:bldP spid="24" grpId="1"/>
          <p:bldP spid="25" grpId="0" animBg="1"/>
          <p:bldP spid="25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0" grpId="2" animBg="1"/>
          <p:bldP spid="26" grpId="0"/>
          <p:bldP spid="26" grpId="1"/>
          <p:bldP spid="32" grpId="0"/>
          <p:bldP spid="31" grpId="0" animBg="1"/>
          <p:bldP spid="31" grpId="1" animBg="1"/>
          <p:bldP spid="33" grpId="0" animBg="1"/>
          <p:bldP spid="33" grpId="1" animBg="1"/>
          <p:bldP spid="33" grpId="2" animBg="1"/>
          <p:bldP spid="35" grpId="0" animBg="1"/>
          <p:bldP spid="35" grpId="1" animBg="1"/>
          <p:bldP spid="34" grpId="0" animBg="1"/>
          <p:bldP spid="34" grpId="1" animBg="1"/>
          <p:bldP spid="34" grpId="2" animBg="1"/>
          <p:bldP spid="37" grpId="0" animBg="1"/>
          <p:bldP spid="37" grpId="1" animBg="1"/>
          <p:bldP spid="36" grpId="0" animBg="1"/>
          <p:bldP spid="36" grpId="1" animBg="1"/>
          <p:bldP spid="36" grpId="2" animBg="1"/>
          <p:bldP spid="39" grpId="0" animBg="1"/>
          <p:bldP spid="39" grpId="1" animBg="1"/>
          <p:bldP spid="39" grpId="2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What is a Framework?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2307187"/>
            <a:ext cx="8608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entury Gothic" pitchFamily="34" charset="0"/>
              </a:rPr>
              <a:t>A framework is a library which makes writing web applications faster</a:t>
            </a:r>
            <a:endParaRPr lang="en-IN" sz="2000" dirty="0">
              <a:latin typeface="Century Gothic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3212976"/>
            <a:ext cx="1419225" cy="2324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9436" y="5541029"/>
            <a:ext cx="819455" cy="406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entury Gothic" pitchFamily="34" charset="0"/>
              </a:rPr>
              <a:t>RACK</a:t>
            </a:r>
            <a:endParaRPr lang="en-IN" dirty="0">
              <a:latin typeface="Century Gothic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2708920"/>
            <a:ext cx="1309688" cy="255651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44008" y="5577574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entury Gothic" pitchFamily="34" charset="0"/>
              </a:rPr>
              <a:t>WEB APPLICATION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75856" y="3645024"/>
            <a:ext cx="4968552" cy="189205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3527884" y="4077072"/>
            <a:ext cx="1764196" cy="108012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entury Gothic" pitchFamily="34" charset="0"/>
              </a:rPr>
              <a:t>Web Framework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56176" y="4077072"/>
            <a:ext cx="1764196" cy="108012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entury Gothic" pitchFamily="34" charset="0"/>
              </a:rPr>
              <a:t>Developer Code</a:t>
            </a:r>
            <a:endParaRPr lang="en-IN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16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1" fill="hold" nodeType="click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1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1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7" grpId="0"/>
          <p:bldP spid="9" grpId="0"/>
          <p:bldP spid="10" grpId="0" animBg="1"/>
          <p:bldP spid="11" grpId="0" animBg="1"/>
          <p:bldP spid="1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7" grpId="0"/>
          <p:bldP spid="9" grpId="0"/>
          <p:bldP spid="10" grpId="0" animBg="1"/>
          <p:bldP spid="11" grpId="0" animBg="1"/>
          <p:bldP spid="12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Integrating with Rack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1560" y="2132856"/>
            <a:ext cx="784887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000" dirty="0" smtClean="0">
                <a:latin typeface="Century Gothic" pitchFamily="34" charset="0"/>
              </a:rPr>
              <a:t>To communicate with Rack, the web application should be a ruby object which respond to a call method </a:t>
            </a:r>
          </a:p>
          <a:p>
            <a:endParaRPr lang="en-US" sz="2000" dirty="0" smtClean="0">
              <a:latin typeface="Century Gothic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1560" y="3284984"/>
            <a:ext cx="777686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The Call method should 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>
                <a:latin typeface="Century Gothic" pitchFamily="34" charset="0"/>
              </a:rPr>
              <a:t>Accept a key value pair 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>
                <a:latin typeface="Century Gothic" pitchFamily="34" charset="0"/>
              </a:rPr>
              <a:t>Return an array [status, header, body]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361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5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Integrating with Rack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56404" y="2487919"/>
            <a:ext cx="623119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# </a:t>
            </a:r>
            <a:r>
              <a:rPr lang="en-US" sz="2000" dirty="0" err="1" smtClean="0">
                <a:solidFill>
                  <a:srgbClr val="00007F"/>
                </a:solidFill>
                <a:latin typeface="Century Gothic" pitchFamily="34" charset="0"/>
              </a:rPr>
              <a:t>myserver.rb</a:t>
            </a:r>
            <a:endParaRPr lang="en-US" sz="2000" dirty="0">
              <a:solidFill>
                <a:srgbClr val="00007F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class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latin typeface="Century Gothic" pitchFamily="34" charset="0"/>
              </a:rPr>
              <a:t>MyServer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7F"/>
                </a:solidFill>
                <a:latin typeface="Century Gothic" pitchFamily="34" charset="0"/>
              </a:rPr>
              <a:t>def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7F7F"/>
                </a:solidFill>
                <a:latin typeface="Century Gothic" pitchFamily="34" charset="0"/>
              </a:rPr>
              <a:t>call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entury Gothic" pitchFamily="34" charset="0"/>
              </a:rPr>
              <a:t>env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)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 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[</a:t>
            </a:r>
            <a:r>
              <a:rPr lang="en-US" sz="2000" dirty="0">
                <a:solidFill>
                  <a:srgbClr val="007F7F"/>
                </a:solidFill>
                <a:latin typeface="Century Gothic" pitchFamily="34" charset="0"/>
              </a:rPr>
              <a:t>200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,{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"content-type"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=&gt;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"text/html"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},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“Login Here"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]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latin typeface="Century Gothic" pitchFamily="34" charset="0"/>
            </a:endParaRPr>
          </a:p>
          <a:p>
            <a:endParaRPr lang="en-IN" sz="20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252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Integrating with Rack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48799" y="2420888"/>
            <a:ext cx="324640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#config.ru</a:t>
            </a:r>
            <a:endParaRPr lang="en-IN" sz="2000" dirty="0">
              <a:solidFill>
                <a:srgbClr val="00007F"/>
              </a:solidFill>
              <a:latin typeface="Century Gothic" pitchFamily="34" charset="0"/>
            </a:endParaRPr>
          </a:p>
          <a:p>
            <a:r>
              <a:rPr lang="en-IN" sz="2000" dirty="0">
                <a:latin typeface="Century Gothic" pitchFamily="34" charset="0"/>
              </a:rPr>
              <a:t>require "</a:t>
            </a:r>
            <a:r>
              <a:rPr lang="en-IN" sz="2000" dirty="0">
                <a:solidFill>
                  <a:srgbClr val="9A2A38"/>
                </a:solidFill>
                <a:latin typeface="Century Gothic" pitchFamily="34" charset="0"/>
              </a:rPr>
              <a:t>rack</a:t>
            </a:r>
            <a:r>
              <a:rPr lang="en-IN" sz="2000" dirty="0">
                <a:latin typeface="Century Gothic" pitchFamily="34" charset="0"/>
              </a:rPr>
              <a:t>“</a:t>
            </a:r>
          </a:p>
          <a:p>
            <a:r>
              <a:rPr lang="en-IN" sz="2000" dirty="0">
                <a:latin typeface="Century Gothic" pitchFamily="34" charset="0"/>
              </a:rPr>
              <a:t>require </a:t>
            </a:r>
            <a:r>
              <a:rPr lang="en-IN" sz="2000" dirty="0" smtClean="0">
                <a:latin typeface="Century Gothic" pitchFamily="34" charset="0"/>
              </a:rPr>
              <a:t>“</a:t>
            </a:r>
            <a:r>
              <a:rPr lang="en-IN" sz="2000" dirty="0" err="1">
                <a:solidFill>
                  <a:srgbClr val="9A2A38"/>
                </a:solidFill>
                <a:latin typeface="Century Gothic" pitchFamily="34" charset="0"/>
              </a:rPr>
              <a:t>my</a:t>
            </a:r>
            <a:r>
              <a:rPr lang="en-IN" sz="2000" dirty="0" err="1" smtClean="0">
                <a:solidFill>
                  <a:srgbClr val="9A2A38"/>
                </a:solidFill>
                <a:latin typeface="Century Gothic" pitchFamily="34" charset="0"/>
              </a:rPr>
              <a:t>server</a:t>
            </a:r>
            <a:r>
              <a:rPr lang="en-IN" sz="2000" dirty="0">
                <a:latin typeface="Century Gothic" pitchFamily="34" charset="0"/>
              </a:rPr>
              <a:t>“</a:t>
            </a:r>
          </a:p>
          <a:p>
            <a:r>
              <a:rPr lang="en-IN" sz="2000" dirty="0">
                <a:latin typeface="Century Gothic" pitchFamily="34" charset="0"/>
              </a:rPr>
              <a:t>run </a:t>
            </a:r>
            <a:r>
              <a:rPr lang="en-IN" sz="2000" dirty="0" err="1" smtClean="0">
                <a:latin typeface="Century Gothic" pitchFamily="34" charset="0"/>
              </a:rPr>
              <a:t>MyServer.new</a:t>
            </a:r>
            <a:endParaRPr lang="en-IN" sz="2000" dirty="0">
              <a:latin typeface="Century Gothic" pitchFamily="34" charset="0"/>
            </a:endParaRPr>
          </a:p>
          <a:p>
            <a:endParaRPr lang="en-US" sz="2000" dirty="0">
              <a:latin typeface="Century Gothic" pitchFamily="34" charset="0"/>
            </a:endParaRPr>
          </a:p>
          <a:p>
            <a:endParaRPr lang="en-US" sz="2000" dirty="0">
              <a:latin typeface="Century Gothic" pitchFamily="34" charset="0"/>
            </a:endParaRPr>
          </a:p>
          <a:p>
            <a:r>
              <a:rPr lang="en-US" sz="2000" dirty="0">
                <a:latin typeface="Century Gothic" pitchFamily="34" charset="0"/>
              </a:rPr>
              <a:t>To run the server we do</a:t>
            </a:r>
          </a:p>
          <a:p>
            <a:r>
              <a:rPr lang="en-US" sz="2000" b="1" dirty="0" err="1">
                <a:solidFill>
                  <a:srgbClr val="0070C0"/>
                </a:solidFill>
                <a:latin typeface="Century Gothic" pitchFamily="34" charset="0"/>
              </a:rPr>
              <a:t>rackup</a:t>
            </a:r>
            <a:r>
              <a:rPr lang="en-US" sz="2000" dirty="0">
                <a:latin typeface="Century Gothic" pitchFamily="34" charset="0"/>
              </a:rPr>
              <a:t> config.ru –p 3000</a:t>
            </a:r>
            <a:endParaRPr lang="en-IN" sz="2000" dirty="0">
              <a:latin typeface="Century Gothic" pitchFamily="34" charset="0"/>
            </a:endParaRPr>
          </a:p>
          <a:p>
            <a:endParaRPr lang="en-IN" sz="2000" dirty="0">
              <a:latin typeface="Century Gothic" pitchFamily="34" charset="0"/>
            </a:endParaRPr>
          </a:p>
        </p:txBody>
      </p:sp>
      <p:pic>
        <p:nvPicPr>
          <p:cNvPr id="1026" name="Picture 2" descr="C:\Users\divakar.manikyam\Desktop\Untitled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89040"/>
            <a:ext cx="4379640" cy="246354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490844" y="4503074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entury Gothic" pitchFamily="34" charset="0"/>
              </a:rPr>
              <a:t>Login Here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115616" y="5445224"/>
            <a:ext cx="1380559" cy="36004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entury Gothic" pitchFamily="34" charset="0"/>
              </a:rPr>
              <a:t>Execute</a:t>
            </a:r>
            <a:endParaRPr lang="en-IN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530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Integrating with Rack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95936" y="2636912"/>
            <a:ext cx="41764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latin typeface="Century Gothic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We have now a functional </a:t>
            </a:r>
            <a:r>
              <a:rPr lang="en-US" sz="2000" dirty="0" smtClean="0">
                <a:latin typeface="Century Gothic" pitchFamily="34" charset="0"/>
              </a:rPr>
              <a:t>Web Application </a:t>
            </a:r>
            <a:r>
              <a:rPr lang="en-US" sz="2000" dirty="0">
                <a:latin typeface="Century Gothic" pitchFamily="34" charset="0"/>
              </a:rPr>
              <a:t>which can communicate to Rack.</a:t>
            </a:r>
            <a:endParaRPr lang="en-IN" sz="2000" dirty="0">
              <a:latin typeface="Century Gothic" pitchFamily="34" charset="0"/>
            </a:endParaRPr>
          </a:p>
          <a:p>
            <a:endParaRPr lang="en-IN" sz="2000" dirty="0">
              <a:latin typeface="Century Gothic" pitchFamily="34" charset="0"/>
            </a:endParaRPr>
          </a:p>
          <a:p>
            <a:endParaRPr lang="en-IN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851364"/>
            <a:ext cx="3300318" cy="438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25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Century Gothic" pitchFamily="34" charset="0"/>
              </a:rPr>
              <a:t>Lets see what Rack Sends To Webserver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79612" y="2593437"/>
            <a:ext cx="698477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dirty="0">
                <a:solidFill>
                  <a:srgbClr val="00007F"/>
                </a:solidFill>
                <a:latin typeface="Verdana"/>
              </a:rPr>
              <a:t># </a:t>
            </a:r>
            <a:r>
              <a:rPr lang="en-US" dirty="0" err="1" smtClean="0">
                <a:solidFill>
                  <a:srgbClr val="00007F"/>
                </a:solidFill>
                <a:latin typeface="Verdana"/>
              </a:rPr>
              <a:t>myserver.rb</a:t>
            </a:r>
            <a:endParaRPr lang="en-US" dirty="0">
              <a:solidFill>
                <a:srgbClr val="00007F"/>
              </a:solidFill>
              <a:latin typeface="Verdana"/>
            </a:endParaRPr>
          </a:p>
          <a:p>
            <a:pPr>
              <a:buNone/>
            </a:pPr>
            <a:r>
              <a:rPr lang="en-US" dirty="0">
                <a:solidFill>
                  <a:srgbClr val="00007F"/>
                </a:solidFill>
                <a:latin typeface="Verdana"/>
              </a:rPr>
              <a:t>class</a:t>
            </a:r>
            <a:r>
              <a:rPr lang="en-US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entury Gothic" pitchFamily="34" charset="0"/>
              </a:rPr>
              <a:t>MyServer</a:t>
            </a:r>
            <a:endParaRPr lang="en-US" dirty="0">
              <a:solidFill>
                <a:srgbClr val="808080"/>
              </a:solidFill>
              <a:latin typeface="Verdana"/>
            </a:endParaRPr>
          </a:p>
          <a:p>
            <a:pPr>
              <a:buNone/>
            </a:pPr>
            <a:r>
              <a:rPr lang="en-US" dirty="0">
                <a:solidFill>
                  <a:srgbClr val="808080"/>
                </a:solidFill>
                <a:latin typeface="Verdana"/>
              </a:rPr>
              <a:t>  </a:t>
            </a:r>
            <a:r>
              <a:rPr lang="en-US" dirty="0" err="1">
                <a:solidFill>
                  <a:srgbClr val="00007F"/>
                </a:solidFill>
                <a:latin typeface="Verdana"/>
              </a:rPr>
              <a:t>def</a:t>
            </a:r>
            <a:r>
              <a:rPr lang="en-US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US" dirty="0">
                <a:solidFill>
                  <a:srgbClr val="007F7F"/>
                </a:solidFill>
                <a:latin typeface="Verdana"/>
              </a:rPr>
              <a:t>call</a:t>
            </a:r>
            <a:r>
              <a:rPr lang="en-US" dirty="0">
                <a:solidFill>
                  <a:srgbClr val="000000"/>
                </a:solidFill>
                <a:latin typeface="Verdana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Verdana"/>
              </a:rPr>
              <a:t>env</a:t>
            </a:r>
            <a:r>
              <a:rPr lang="en-US" dirty="0">
                <a:solidFill>
                  <a:srgbClr val="000000"/>
                </a:solidFill>
                <a:latin typeface="Verdana"/>
              </a:rPr>
              <a:t>)</a:t>
            </a:r>
            <a:endParaRPr lang="en-US" dirty="0">
              <a:solidFill>
                <a:srgbClr val="808080"/>
              </a:solidFill>
              <a:latin typeface="Verdana"/>
            </a:endParaRPr>
          </a:p>
          <a:p>
            <a:pPr>
              <a:buNone/>
            </a:pPr>
            <a:r>
              <a:rPr lang="en-US" dirty="0">
                <a:solidFill>
                  <a:srgbClr val="808080"/>
                </a:solidFill>
                <a:latin typeface="Verdana"/>
              </a:rPr>
              <a:t>    </a:t>
            </a:r>
            <a:r>
              <a:rPr lang="en-US" dirty="0">
                <a:solidFill>
                  <a:srgbClr val="000000"/>
                </a:solidFill>
                <a:latin typeface="Verdana"/>
              </a:rPr>
              <a:t>[</a:t>
            </a:r>
            <a:r>
              <a:rPr lang="en-US" dirty="0">
                <a:solidFill>
                  <a:srgbClr val="007F7F"/>
                </a:solidFill>
                <a:latin typeface="Verdana"/>
              </a:rPr>
              <a:t>200</a:t>
            </a:r>
            <a:r>
              <a:rPr lang="en-US" dirty="0">
                <a:solidFill>
                  <a:srgbClr val="000000"/>
                </a:solidFill>
                <a:latin typeface="Verdana"/>
              </a:rPr>
              <a:t>,{</a:t>
            </a:r>
            <a:r>
              <a:rPr lang="en-US" dirty="0">
                <a:solidFill>
                  <a:srgbClr val="7F007F"/>
                </a:solidFill>
                <a:latin typeface="Courier New"/>
              </a:rPr>
              <a:t>"content-type"</a:t>
            </a:r>
            <a:r>
              <a:rPr lang="en-US" dirty="0">
                <a:solidFill>
                  <a:srgbClr val="000000"/>
                </a:solidFill>
                <a:latin typeface="Verdana"/>
              </a:rPr>
              <a:t>=&gt;</a:t>
            </a:r>
            <a:r>
              <a:rPr lang="en-US" dirty="0">
                <a:solidFill>
                  <a:srgbClr val="7F007F"/>
                </a:solidFill>
                <a:latin typeface="Courier New"/>
              </a:rPr>
              <a:t>"text/html"</a:t>
            </a:r>
            <a:r>
              <a:rPr lang="en-US" dirty="0">
                <a:solidFill>
                  <a:srgbClr val="000000"/>
                </a:solidFill>
                <a:latin typeface="Verdana"/>
              </a:rPr>
              <a:t>},</a:t>
            </a:r>
            <a:r>
              <a:rPr lang="en-US" b="1" dirty="0" err="1">
                <a:solidFill>
                  <a:srgbClr val="000000"/>
                </a:solidFill>
                <a:latin typeface="Verdana"/>
              </a:rPr>
              <a:t>env.inspect</a:t>
            </a:r>
            <a:r>
              <a:rPr lang="en-US" dirty="0">
                <a:solidFill>
                  <a:srgbClr val="000000"/>
                </a:solidFill>
                <a:latin typeface="Verdana"/>
              </a:rPr>
              <a:t>]</a:t>
            </a:r>
            <a:endParaRPr lang="en-US" dirty="0">
              <a:solidFill>
                <a:srgbClr val="808080"/>
              </a:solidFill>
              <a:latin typeface="Verdana"/>
            </a:endParaRPr>
          </a:p>
          <a:p>
            <a:pPr>
              <a:buNone/>
            </a:pPr>
            <a:r>
              <a:rPr lang="en-US" dirty="0">
                <a:solidFill>
                  <a:srgbClr val="808080"/>
                </a:solidFill>
                <a:latin typeface="Verdana"/>
              </a:rPr>
              <a:t>  </a:t>
            </a:r>
            <a:r>
              <a:rPr lang="en-US" dirty="0">
                <a:solidFill>
                  <a:srgbClr val="00007F"/>
                </a:solidFill>
                <a:latin typeface="Verdana"/>
              </a:rPr>
              <a:t>end</a:t>
            </a:r>
            <a:endParaRPr lang="en-US" dirty="0">
              <a:solidFill>
                <a:srgbClr val="808080"/>
              </a:solidFill>
              <a:latin typeface="Verdana"/>
            </a:endParaRPr>
          </a:p>
          <a:p>
            <a:pPr>
              <a:buNone/>
            </a:pPr>
            <a:r>
              <a:rPr lang="en-US" dirty="0">
                <a:solidFill>
                  <a:srgbClr val="00007F"/>
                </a:solidFill>
                <a:latin typeface="Verdana"/>
              </a:rPr>
              <a:t>End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42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itchFamily="34" charset="0"/>
              </a:rPr>
              <a:t>A look at the request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3528" y="2276872"/>
            <a:ext cx="856895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latin typeface="Century Gothic" pitchFamily="34" charset="0"/>
                <a:hlinkClick r:id="rId3"/>
              </a:rPr>
              <a:t>http://localhost:3001/login?username=pankaj</a:t>
            </a:r>
            <a:endParaRPr lang="en-IN" sz="1400" dirty="0">
              <a:latin typeface="Century Gothic" pitchFamily="34" charset="0"/>
            </a:endParaRPr>
          </a:p>
          <a:p>
            <a:endParaRPr lang="en-IN" sz="1400" dirty="0">
              <a:latin typeface="Century Gothic" pitchFamily="34" charset="0"/>
            </a:endParaRPr>
          </a:p>
          <a:p>
            <a:r>
              <a:rPr lang="en-IN" sz="1400" dirty="0">
                <a:latin typeface="Century Gothic" pitchFamily="34" charset="0"/>
              </a:rPr>
              <a:t>{"HTTP_HOST"=&gt;"localhost:3001", "HTTP_ACCEPT"=&gt;"text/</a:t>
            </a:r>
            <a:r>
              <a:rPr lang="en-IN" sz="1400" dirty="0" err="1">
                <a:latin typeface="Century Gothic" pitchFamily="34" charset="0"/>
              </a:rPr>
              <a:t>html,application</a:t>
            </a:r>
            <a:r>
              <a:rPr lang="en-IN" sz="1400" dirty="0">
                <a:latin typeface="Century Gothic" pitchFamily="34" charset="0"/>
              </a:rPr>
              <a:t>/</a:t>
            </a:r>
            <a:r>
              <a:rPr lang="en-IN" sz="1400" dirty="0" err="1">
                <a:latin typeface="Century Gothic" pitchFamily="34" charset="0"/>
              </a:rPr>
              <a:t>xhtml+xml,application</a:t>
            </a:r>
            <a:r>
              <a:rPr lang="en-IN" sz="1400" dirty="0">
                <a:latin typeface="Century Gothic" pitchFamily="34" charset="0"/>
              </a:rPr>
              <a:t>/</a:t>
            </a:r>
            <a:r>
              <a:rPr lang="en-IN" sz="1400" dirty="0" err="1">
                <a:latin typeface="Century Gothic" pitchFamily="34" charset="0"/>
              </a:rPr>
              <a:t>xml;q</a:t>
            </a:r>
            <a:r>
              <a:rPr lang="en-IN" sz="1400" dirty="0">
                <a:latin typeface="Century Gothic" pitchFamily="34" charset="0"/>
              </a:rPr>
              <a:t>=0.9,*/*;q=0.8", "SERVER_NAME"=&gt;"</a:t>
            </a:r>
            <a:r>
              <a:rPr lang="en-IN" sz="1400" dirty="0" err="1">
                <a:latin typeface="Century Gothic" pitchFamily="34" charset="0"/>
              </a:rPr>
              <a:t>localhost</a:t>
            </a:r>
            <a:r>
              <a:rPr lang="en-IN" sz="1400" dirty="0">
                <a:latin typeface="Century Gothic" pitchFamily="34" charset="0"/>
              </a:rPr>
              <a:t>", "REQUEST_PATH"=&gt;"/login", "</a:t>
            </a:r>
            <a:r>
              <a:rPr lang="en-IN" sz="1400" dirty="0" err="1">
                <a:latin typeface="Century Gothic" pitchFamily="34" charset="0"/>
              </a:rPr>
              <a:t>rack.url_scheme</a:t>
            </a:r>
            <a:r>
              <a:rPr lang="en-IN" sz="1400" dirty="0">
                <a:latin typeface="Century Gothic" pitchFamily="34" charset="0"/>
              </a:rPr>
              <a:t>"=&gt;"http", "HTTP_KEEP_ALIVE"=&gt;"300", "HTTP_USER_AGENT"=&gt;"Mozilla/5.0 (Windows; U; Windows NT 6.1; en-GB; rv:1.9.1.7) Gecko/20091221 Firefox/3.5.7", "REMOTE_HOST"=&gt;"SAMLP05110000", "</a:t>
            </a:r>
            <a:r>
              <a:rPr lang="en-IN" sz="1400" dirty="0" err="1">
                <a:latin typeface="Century Gothic" pitchFamily="34" charset="0"/>
              </a:rPr>
              <a:t>rack.errors</a:t>
            </a:r>
            <a:r>
              <a:rPr lang="en-IN" sz="1400" dirty="0">
                <a:latin typeface="Century Gothic" pitchFamily="34" charset="0"/>
              </a:rPr>
              <a:t>"=&gt;#&gt;, "HTTP_ACCEPT_LANGUAGE"=&gt;"</a:t>
            </a:r>
            <a:r>
              <a:rPr lang="en-IN" sz="1400" dirty="0" err="1">
                <a:latin typeface="Century Gothic" pitchFamily="34" charset="0"/>
              </a:rPr>
              <a:t>en-gb,en;q</a:t>
            </a:r>
            <a:r>
              <a:rPr lang="en-IN" sz="1400" dirty="0">
                <a:latin typeface="Century Gothic" pitchFamily="34" charset="0"/>
              </a:rPr>
              <a:t>=0.5", "SERVER_PROTOCOL"=&gt;"HTTP/1.1", "</a:t>
            </a:r>
            <a:r>
              <a:rPr lang="en-IN" sz="1400" dirty="0" err="1">
                <a:latin typeface="Century Gothic" pitchFamily="34" charset="0"/>
              </a:rPr>
              <a:t>rack.version</a:t>
            </a:r>
            <a:r>
              <a:rPr lang="en-IN" sz="1400" dirty="0">
                <a:latin typeface="Century Gothic" pitchFamily="34" charset="0"/>
              </a:rPr>
              <a:t>"=&gt;[1, 1], "</a:t>
            </a:r>
            <a:r>
              <a:rPr lang="en-IN" sz="1400" dirty="0" err="1">
                <a:latin typeface="Century Gothic" pitchFamily="34" charset="0"/>
              </a:rPr>
              <a:t>rack.run_once</a:t>
            </a:r>
            <a:r>
              <a:rPr lang="en-IN" sz="1400" dirty="0">
                <a:latin typeface="Century Gothic" pitchFamily="34" charset="0"/>
              </a:rPr>
              <a:t>"=&gt;false, "SERVER_SOFTWARE"=&gt;"</a:t>
            </a:r>
            <a:r>
              <a:rPr lang="en-IN" sz="1400" dirty="0" err="1">
                <a:latin typeface="Century Gothic" pitchFamily="34" charset="0"/>
              </a:rPr>
              <a:t>WEBrick</a:t>
            </a:r>
            <a:r>
              <a:rPr lang="en-IN" sz="1400" dirty="0">
                <a:latin typeface="Century Gothic" pitchFamily="34" charset="0"/>
              </a:rPr>
              <a:t>/1.3.1 (Ruby/1.8.7/2011-02-18)", "REMOTE_ADDR"=&gt;"127.0.0.1", </a:t>
            </a:r>
            <a:r>
              <a:rPr lang="en-IN" sz="1400" b="1" dirty="0">
                <a:latin typeface="Century Gothic" pitchFamily="34" charset="0"/>
              </a:rPr>
              <a:t>"PATH_INFO"=&gt;"/login"</a:t>
            </a:r>
            <a:r>
              <a:rPr lang="en-IN" sz="1400" dirty="0">
                <a:latin typeface="Century Gothic" pitchFamily="34" charset="0"/>
              </a:rPr>
              <a:t>, "SCRIPT_NAME"=&gt;"", "HTTP_VERSION"=&gt;"HTTP/1.1", "</a:t>
            </a:r>
            <a:r>
              <a:rPr lang="en-IN" sz="1400" dirty="0" err="1">
                <a:latin typeface="Century Gothic" pitchFamily="34" charset="0"/>
              </a:rPr>
              <a:t>rack.multithread</a:t>
            </a:r>
            <a:r>
              <a:rPr lang="en-IN" sz="1400" dirty="0">
                <a:latin typeface="Century Gothic" pitchFamily="34" charset="0"/>
              </a:rPr>
              <a:t>"=&gt;true, "</a:t>
            </a:r>
            <a:r>
              <a:rPr lang="en-IN" sz="1400" dirty="0" err="1">
                <a:latin typeface="Century Gothic" pitchFamily="34" charset="0"/>
              </a:rPr>
              <a:t>rack.multiprocess</a:t>
            </a:r>
            <a:r>
              <a:rPr lang="en-IN" sz="1400" dirty="0">
                <a:latin typeface="Century Gothic" pitchFamily="34" charset="0"/>
              </a:rPr>
              <a:t>"=&gt;false, </a:t>
            </a:r>
            <a:r>
              <a:rPr lang="en-IN" sz="1400" b="1" dirty="0">
                <a:latin typeface="Century Gothic" pitchFamily="34" charset="0"/>
              </a:rPr>
              <a:t>"REQUEST_URI"=&gt;"http://localhost:3001/</a:t>
            </a:r>
            <a:r>
              <a:rPr lang="en-IN" sz="1400" b="1" dirty="0" err="1">
                <a:latin typeface="Century Gothic" pitchFamily="34" charset="0"/>
              </a:rPr>
              <a:t>login?username</a:t>
            </a:r>
            <a:r>
              <a:rPr lang="en-IN" sz="1400" b="1" dirty="0">
                <a:latin typeface="Century Gothic" pitchFamily="34" charset="0"/>
              </a:rPr>
              <a:t>=</a:t>
            </a:r>
            <a:r>
              <a:rPr lang="en-IN" sz="1400" b="1" dirty="0" err="1">
                <a:latin typeface="Century Gothic" pitchFamily="34" charset="0"/>
              </a:rPr>
              <a:t>pankaj</a:t>
            </a:r>
            <a:r>
              <a:rPr lang="en-IN" sz="1400" b="1" dirty="0">
                <a:latin typeface="Century Gothic" pitchFamily="34" charset="0"/>
              </a:rPr>
              <a:t>"</a:t>
            </a:r>
            <a:r>
              <a:rPr lang="en-IN" sz="1400" dirty="0">
                <a:latin typeface="Century Gothic" pitchFamily="34" charset="0"/>
              </a:rPr>
              <a:t>, "HTTP_ACCEPT_CHARSET"=&gt;"ISO-8859-1,utf-8;q=0.7,*;q=0.7", "SERVER_PORT"=&gt;"3001", </a:t>
            </a:r>
            <a:r>
              <a:rPr lang="en-IN" sz="1400" b="1" dirty="0">
                <a:latin typeface="Century Gothic" pitchFamily="34" charset="0"/>
              </a:rPr>
              <a:t>"REQUEST_METHOD"=&gt;"GET"</a:t>
            </a:r>
            <a:r>
              <a:rPr lang="en-IN" sz="1400" dirty="0">
                <a:latin typeface="Century Gothic" pitchFamily="34" charset="0"/>
              </a:rPr>
              <a:t>, "</a:t>
            </a:r>
            <a:r>
              <a:rPr lang="en-IN" sz="1400" dirty="0" err="1">
                <a:latin typeface="Century Gothic" pitchFamily="34" charset="0"/>
              </a:rPr>
              <a:t>rack.input</a:t>
            </a:r>
            <a:r>
              <a:rPr lang="en-IN" sz="1400" dirty="0">
                <a:latin typeface="Century Gothic" pitchFamily="34" charset="0"/>
              </a:rPr>
              <a:t>"=&gt;#&gt;, "HTTP_ACCEPT_ENCODING"=&gt;"</a:t>
            </a:r>
            <a:r>
              <a:rPr lang="en-IN" sz="1400" dirty="0" err="1">
                <a:latin typeface="Century Gothic" pitchFamily="34" charset="0"/>
              </a:rPr>
              <a:t>gzip,deflate</a:t>
            </a:r>
            <a:r>
              <a:rPr lang="en-IN" sz="1400" dirty="0">
                <a:latin typeface="Century Gothic" pitchFamily="34" charset="0"/>
              </a:rPr>
              <a:t>", "HTTP_CONNECTION"=&gt;"keep-alive", </a:t>
            </a:r>
            <a:r>
              <a:rPr lang="en-IN" sz="1400" b="1" dirty="0">
                <a:latin typeface="Century Gothic" pitchFamily="34" charset="0"/>
              </a:rPr>
              <a:t>"QUERY_STRING"=&gt;"username=</a:t>
            </a:r>
            <a:r>
              <a:rPr lang="en-IN" sz="1400" b="1" dirty="0" err="1">
                <a:latin typeface="Century Gothic" pitchFamily="34" charset="0"/>
              </a:rPr>
              <a:t>pankaj</a:t>
            </a:r>
            <a:r>
              <a:rPr lang="en-IN" sz="1400" b="1" dirty="0">
                <a:latin typeface="Century Gothic" pitchFamily="34" charset="0"/>
              </a:rPr>
              <a:t>"</a:t>
            </a:r>
            <a:r>
              <a:rPr lang="en-IN" sz="1400" dirty="0">
                <a:latin typeface="Century Gothic" pitchFamily="34" charset="0"/>
              </a:rPr>
              <a:t>, "GATEWAY_INTERFACE"=&gt;"CGI/1.1"}</a:t>
            </a:r>
          </a:p>
        </p:txBody>
      </p:sp>
    </p:spTree>
    <p:extLst>
      <p:ext uri="{BB962C8B-B14F-4D97-AF65-F5344CB8AC3E}">
        <p14:creationId xmlns:p14="http://schemas.microsoft.com/office/powerpoint/2010/main" val="155416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itchFamily="34" charset="0"/>
              </a:rPr>
              <a:t>Lets Add some routing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3528" y="2276872"/>
            <a:ext cx="85689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Mapping the request path(</a:t>
            </a:r>
            <a:r>
              <a:rPr lang="en-US" sz="2000" dirty="0" err="1">
                <a:latin typeface="Century Gothic" pitchFamily="34" charset="0"/>
              </a:rPr>
              <a:t>url</a:t>
            </a:r>
            <a:r>
              <a:rPr lang="en-US" sz="2000" dirty="0">
                <a:latin typeface="Century Gothic" pitchFamily="34" charset="0"/>
              </a:rPr>
              <a:t>) to the corresponding action and controller is routing</a:t>
            </a:r>
          </a:p>
          <a:p>
            <a:endParaRPr lang="en-US" sz="2000" dirty="0">
              <a:latin typeface="Century Gothic" pitchFamily="34" charset="0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>
                <a:latin typeface="Century Gothic" pitchFamily="34" charset="0"/>
              </a:rPr>
              <a:t> </a:t>
            </a:r>
            <a:r>
              <a:rPr lang="en-US" sz="2000" dirty="0" smtClean="0"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9A2A38"/>
                </a:solidFill>
                <a:latin typeface="Century Gothic" pitchFamily="34" charset="0"/>
              </a:rPr>
              <a:t>/login</a:t>
            </a:r>
            <a:r>
              <a:rPr lang="en-US" sz="2000" dirty="0">
                <a:latin typeface="Century Gothic" pitchFamily="34" charset="0"/>
              </a:rPr>
              <a:t> =&gt;  </a:t>
            </a:r>
            <a:r>
              <a:rPr lang="en-US" sz="2000" dirty="0" err="1">
                <a:latin typeface="Century Gothic" pitchFamily="34" charset="0"/>
              </a:rPr>
              <a:t>controller:Sessions</a:t>
            </a:r>
            <a:r>
              <a:rPr lang="en-US" sz="2000" dirty="0">
                <a:latin typeface="Century Gothic" pitchFamily="34" charset="0"/>
              </a:rPr>
              <a:t>, action: new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>
                <a:latin typeface="Century Gothic" pitchFamily="34" charset="0"/>
              </a:rPr>
              <a:t> </a:t>
            </a:r>
            <a:r>
              <a:rPr lang="en-US" sz="2000" dirty="0" smtClean="0"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9A2A38"/>
                </a:solidFill>
                <a:latin typeface="Century Gothic" pitchFamily="34" charset="0"/>
              </a:rPr>
              <a:t>/logout </a:t>
            </a:r>
            <a:r>
              <a:rPr lang="en-US" sz="2000" dirty="0">
                <a:latin typeface="Century Gothic" pitchFamily="34" charset="0"/>
              </a:rPr>
              <a:t>=&gt; </a:t>
            </a:r>
            <a:r>
              <a:rPr lang="en-US" sz="2000" dirty="0" err="1">
                <a:latin typeface="Century Gothic" pitchFamily="34" charset="0"/>
              </a:rPr>
              <a:t>controller:Sessions</a:t>
            </a:r>
            <a:r>
              <a:rPr lang="en-US" sz="2000" dirty="0">
                <a:latin typeface="Century Gothic" pitchFamily="34" charset="0"/>
              </a:rPr>
              <a:t>, action: destroy</a:t>
            </a:r>
          </a:p>
          <a:p>
            <a:endParaRPr lang="en-US" sz="20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200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itchFamily="34" charset="0"/>
              </a:rPr>
              <a:t>Define Routes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23728" y="2492896"/>
            <a:ext cx="4968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DEVCODE</a:t>
            </a:r>
          </a:p>
          <a:p>
            <a:pPr>
              <a:buNone/>
            </a:pP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#routes</a:t>
            </a:r>
          </a:p>
          <a:p>
            <a:pPr>
              <a:buNone/>
            </a:pP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match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"/login"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=&gt;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"</a:t>
            </a:r>
            <a:r>
              <a:rPr lang="en-US" sz="2000" dirty="0" err="1">
                <a:solidFill>
                  <a:srgbClr val="7F007F"/>
                </a:solidFill>
                <a:latin typeface="Century Gothic" pitchFamily="34" charset="0"/>
              </a:rPr>
              <a:t>sessions#new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“</a:t>
            </a:r>
          </a:p>
          <a:p>
            <a:pPr>
              <a:buNone/>
            </a:pP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match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"/home"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=&gt;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“</a:t>
            </a:r>
            <a:r>
              <a:rPr lang="en-US" sz="2000" dirty="0" err="1">
                <a:solidFill>
                  <a:srgbClr val="7F007F"/>
                </a:solidFill>
                <a:latin typeface="Century Gothic" pitchFamily="34" charset="0"/>
              </a:rPr>
              <a:t>home#index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"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657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3 Questions ?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72297" y="2753633"/>
            <a:ext cx="71994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 smtClean="0">
                <a:latin typeface="Century Gothic" pitchFamily="34" charset="0"/>
              </a:rPr>
              <a:t>Have you ever thought of creating </a:t>
            </a:r>
          </a:p>
          <a:p>
            <a:r>
              <a:rPr lang="en-IN" sz="3200" dirty="0" smtClean="0">
                <a:latin typeface="Century Gothic" pitchFamily="34" charset="0"/>
              </a:rPr>
              <a:t>your own Web Framework?</a:t>
            </a:r>
            <a:endParaRPr lang="en-IN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251520" y="2789738"/>
            <a:ext cx="8731878" cy="10772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Gothic" pitchFamily="34" charset="0"/>
              </a:rPr>
              <a:t>Have you </a:t>
            </a:r>
            <a:r>
              <a:rPr lang="en-US" sz="3200" dirty="0" smtClean="0">
                <a:latin typeface="Century Gothic" pitchFamily="34" charset="0"/>
              </a:rPr>
              <a:t>ever peeped through the source</a:t>
            </a:r>
          </a:p>
          <a:p>
            <a:r>
              <a:rPr lang="en-US" sz="3200" dirty="0">
                <a:latin typeface="Century Gothic" pitchFamily="34" charset="0"/>
              </a:rPr>
              <a:t>c</a:t>
            </a:r>
            <a:r>
              <a:rPr lang="en-US" sz="3200" dirty="0" smtClean="0">
                <a:latin typeface="Century Gothic" pitchFamily="34" charset="0"/>
              </a:rPr>
              <a:t>ode of </a:t>
            </a:r>
            <a:r>
              <a:rPr lang="en-US" sz="3200" dirty="0">
                <a:latin typeface="Century Gothic" pitchFamily="34" charset="0"/>
              </a:rPr>
              <a:t>R</a:t>
            </a:r>
            <a:r>
              <a:rPr lang="en-US" sz="3200" dirty="0" smtClean="0">
                <a:latin typeface="Century Gothic" pitchFamily="34" charset="0"/>
              </a:rPr>
              <a:t>ails Framework?</a:t>
            </a:r>
            <a:endParaRPr lang="en-IN" sz="3200" dirty="0">
              <a:latin typeface="Century Gothic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67061" y="2789742"/>
            <a:ext cx="680987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entury Gothic" pitchFamily="34" charset="0"/>
              </a:rPr>
              <a:t>Have </a:t>
            </a:r>
            <a:r>
              <a:rPr lang="en-US" sz="3200" dirty="0">
                <a:latin typeface="Century Gothic" pitchFamily="34" charset="0"/>
              </a:rPr>
              <a:t>you </a:t>
            </a:r>
            <a:r>
              <a:rPr lang="en-US" sz="3200" dirty="0" smtClean="0">
                <a:latin typeface="Century Gothic" pitchFamily="34" charset="0"/>
              </a:rPr>
              <a:t>contributed </a:t>
            </a:r>
            <a:r>
              <a:rPr lang="en-US" sz="3200" dirty="0">
                <a:latin typeface="Century Gothic" pitchFamily="34" charset="0"/>
              </a:rPr>
              <a:t>to the </a:t>
            </a:r>
            <a:r>
              <a:rPr lang="en-US" sz="3200" dirty="0" smtClean="0">
                <a:latin typeface="Century Gothic" pitchFamily="34" charset="0"/>
              </a:rPr>
              <a:t>Rails</a:t>
            </a:r>
          </a:p>
          <a:p>
            <a:r>
              <a:rPr lang="en-US" sz="3200" dirty="0" err="1" smtClean="0">
                <a:latin typeface="Century Gothic" pitchFamily="34" charset="0"/>
              </a:rPr>
              <a:t>communtiy</a:t>
            </a:r>
            <a:r>
              <a:rPr lang="en-US" sz="3200" dirty="0" smtClean="0">
                <a:latin typeface="Century Gothic" pitchFamily="34" charset="0"/>
              </a:rPr>
              <a:t>?</a:t>
            </a:r>
            <a:endParaRPr lang="en-US" sz="32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81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7" grpId="0"/>
      <p:bldP spid="7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itchFamily="34" charset="0"/>
              </a:rPr>
              <a:t>Define Routes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87624" y="2492896"/>
            <a:ext cx="676875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dirty="0" smtClean="0">
                <a:solidFill>
                  <a:srgbClr val="00007F"/>
                </a:solidFill>
                <a:latin typeface="Verdana"/>
              </a:rPr>
              <a:t>class</a:t>
            </a:r>
            <a:r>
              <a:rPr lang="en-US" sz="2000" dirty="0" smtClean="0">
                <a:solidFill>
                  <a:srgbClr val="808080"/>
                </a:solidFill>
                <a:latin typeface="Verdana"/>
              </a:rPr>
              <a:t> </a:t>
            </a:r>
            <a:r>
              <a:rPr lang="en-US" sz="2000" dirty="0" err="1">
                <a:solidFill>
                  <a:srgbClr val="0000FF"/>
                </a:solidFill>
                <a:latin typeface="Century Gothic" pitchFamily="34" charset="0"/>
              </a:rPr>
              <a:t>MyServer</a:t>
            </a:r>
            <a:endParaRPr lang="en-US" sz="2000" dirty="0">
              <a:solidFill>
                <a:srgbClr val="808080"/>
              </a:solidFill>
              <a:latin typeface="Verdana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US" sz="2000" dirty="0">
                <a:solidFill>
                  <a:srgbClr val="8000B0"/>
                </a:solidFill>
                <a:latin typeface="Verdana"/>
              </a:rPr>
              <a:t>@@</a:t>
            </a:r>
            <a:r>
              <a:rPr lang="en-US" sz="2000" dirty="0" err="1">
                <a:solidFill>
                  <a:srgbClr val="8000B0"/>
                </a:solidFill>
                <a:latin typeface="Verdana"/>
              </a:rPr>
              <a:t>routes_collection</a:t>
            </a:r>
            <a:r>
              <a:rPr lang="en-US" sz="2000" dirty="0">
                <a:solidFill>
                  <a:srgbClr val="8000B0"/>
                </a:solidFill>
                <a:latin typeface="Verdana"/>
              </a:rPr>
              <a:t> = []</a:t>
            </a:r>
            <a:endParaRPr lang="en-US" sz="2000" dirty="0">
              <a:solidFill>
                <a:srgbClr val="808080"/>
              </a:solidFill>
              <a:latin typeface="Verdana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Verdana"/>
              </a:rPr>
              <a:t>  </a:t>
            </a:r>
            <a:r>
              <a:rPr lang="en-US" sz="2000" dirty="0">
                <a:solidFill>
                  <a:srgbClr val="000000"/>
                </a:solidFill>
                <a:latin typeface="Verdana"/>
              </a:rPr>
              <a:t>..</a:t>
            </a:r>
            <a:endParaRPr lang="en-US" sz="2000" dirty="0">
              <a:solidFill>
                <a:srgbClr val="808080"/>
              </a:solidFill>
              <a:latin typeface="Verdana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Verdana"/>
              </a:rPr>
              <a:t>  </a:t>
            </a:r>
            <a:r>
              <a:rPr lang="en-US" sz="2000" dirty="0" err="1">
                <a:solidFill>
                  <a:srgbClr val="00007F"/>
                </a:solidFill>
                <a:latin typeface="Verdana"/>
              </a:rPr>
              <a:t>def</a:t>
            </a:r>
            <a:r>
              <a:rPr lang="en-US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US" sz="2000" dirty="0" err="1">
                <a:solidFill>
                  <a:srgbClr val="007F7F"/>
                </a:solidFill>
                <a:latin typeface="Verdana"/>
              </a:rPr>
              <a:t>self</a:t>
            </a:r>
            <a:r>
              <a:rPr lang="en-US" sz="2000" dirty="0" err="1">
                <a:solidFill>
                  <a:srgbClr val="000000"/>
                </a:solidFill>
                <a:latin typeface="Verdana"/>
              </a:rPr>
              <a:t>.match</a:t>
            </a:r>
            <a:r>
              <a:rPr lang="en-US" sz="2000" dirty="0">
                <a:solidFill>
                  <a:srgbClr val="000000"/>
                </a:solidFill>
                <a:latin typeface="Verdana"/>
              </a:rPr>
              <a:t>(route)</a:t>
            </a:r>
            <a:endParaRPr lang="en-US" sz="2000" dirty="0">
              <a:solidFill>
                <a:srgbClr val="808080"/>
              </a:solidFill>
              <a:latin typeface="Verdana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Verdana"/>
              </a:rPr>
              <a:t>    </a:t>
            </a:r>
            <a:r>
              <a:rPr lang="en-US" sz="2000" dirty="0">
                <a:solidFill>
                  <a:srgbClr val="8000B0"/>
                </a:solidFill>
                <a:latin typeface="Verdana"/>
              </a:rPr>
              <a:t>@@</a:t>
            </a:r>
            <a:r>
              <a:rPr lang="en-US" sz="2000" dirty="0" err="1">
                <a:solidFill>
                  <a:srgbClr val="8000B0"/>
                </a:solidFill>
                <a:latin typeface="Verdana"/>
              </a:rPr>
              <a:t>routes_collection</a:t>
            </a:r>
            <a:r>
              <a:rPr lang="en-US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Verdana"/>
              </a:rPr>
              <a:t>&lt;&lt;</a:t>
            </a:r>
            <a:r>
              <a:rPr lang="en-US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US" sz="2000" dirty="0" err="1">
                <a:solidFill>
                  <a:srgbClr val="0000FF"/>
                </a:solidFill>
                <a:latin typeface="Century Gothic" pitchFamily="34" charset="0"/>
              </a:rPr>
              <a:t>MyRoute</a:t>
            </a:r>
            <a:r>
              <a:rPr lang="en-US" sz="2000" dirty="0" err="1">
                <a:solidFill>
                  <a:srgbClr val="000000"/>
                </a:solidFill>
                <a:latin typeface="Verdana"/>
              </a:rPr>
              <a:t>.new</a:t>
            </a:r>
            <a:r>
              <a:rPr lang="en-US" sz="2000" dirty="0">
                <a:solidFill>
                  <a:srgbClr val="000000"/>
                </a:solidFill>
                <a:latin typeface="Verdana"/>
              </a:rPr>
              <a:t>(route)</a:t>
            </a: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Verdana"/>
              </a:rPr>
              <a:t>  </a:t>
            </a:r>
            <a:r>
              <a:rPr lang="en-US" sz="2000" dirty="0">
                <a:solidFill>
                  <a:srgbClr val="00007F"/>
                </a:solidFill>
                <a:latin typeface="Verdana"/>
              </a:rPr>
              <a:t>end</a:t>
            </a:r>
            <a:endParaRPr lang="en-US" sz="2000" dirty="0">
              <a:solidFill>
                <a:srgbClr val="808080"/>
              </a:solidFill>
              <a:latin typeface="Verdana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Verdana"/>
              </a:rPr>
              <a:t>     </a:t>
            </a:r>
          </a:p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Verdana"/>
              </a:rPr>
              <a:t>end</a:t>
            </a:r>
            <a:endParaRPr lang="en-US" sz="2000" dirty="0"/>
          </a:p>
          <a:p>
            <a:pPr>
              <a:buNone/>
            </a:pPr>
            <a:endParaRPr lang="en-US" sz="2000" dirty="0">
              <a:solidFill>
                <a:srgbClr val="000000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363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itchFamily="34" charset="0"/>
              </a:rPr>
              <a:t>Framework: route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03648" y="1844824"/>
            <a:ext cx="590465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rgbClr val="00007F"/>
                </a:solidFill>
                <a:latin typeface="Verdana"/>
              </a:rPr>
              <a:t>class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 err="1">
                <a:solidFill>
                  <a:srgbClr val="0000FF"/>
                </a:solidFill>
                <a:latin typeface="Verdana"/>
              </a:rPr>
              <a:t>My</a:t>
            </a:r>
            <a:r>
              <a:rPr lang="en-IN" sz="2000" dirty="0" err="1" smtClean="0">
                <a:solidFill>
                  <a:srgbClr val="0000FF"/>
                </a:solidFill>
                <a:latin typeface="Verdana"/>
              </a:rPr>
              <a:t>Route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r>
              <a:rPr lang="en-IN" sz="2000" dirty="0">
                <a:solidFill>
                  <a:srgbClr val="808080"/>
                </a:solidFill>
                <a:latin typeface="Verdana"/>
              </a:rPr>
              <a:t>       </a:t>
            </a:r>
            <a:r>
              <a:rPr lang="en-IN" sz="2000" dirty="0" err="1">
                <a:solidFill>
                  <a:srgbClr val="000000"/>
                </a:solidFill>
                <a:latin typeface="Verdana"/>
              </a:rPr>
              <a:t>attr_accessor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C0A030"/>
                </a:solidFill>
                <a:latin typeface="Verdana"/>
              </a:rPr>
              <a:t>:path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,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C0A030"/>
                </a:solidFill>
                <a:latin typeface="Verdana"/>
              </a:rPr>
              <a:t>:controller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,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C0A030"/>
                </a:solidFill>
                <a:latin typeface="Verdana"/>
              </a:rPr>
              <a:t>:action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endParaRPr lang="en" sz="2000" dirty="0">
              <a:solidFill>
                <a:srgbClr val="808080"/>
              </a:solidFill>
              <a:latin typeface="Verdana"/>
            </a:endParaRPr>
          </a:p>
          <a:p>
            <a:r>
              <a:rPr lang="en-IN" sz="2000" dirty="0">
                <a:solidFill>
                  <a:srgbClr val="808080"/>
                </a:solidFill>
                <a:latin typeface="Verdana"/>
              </a:rPr>
              <a:t>        </a:t>
            </a:r>
            <a:r>
              <a:rPr lang="en-IN" sz="2000" dirty="0" err="1">
                <a:solidFill>
                  <a:srgbClr val="00007F"/>
                </a:solidFill>
                <a:latin typeface="Verdana"/>
              </a:rPr>
              <a:t>def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007F7F"/>
                </a:solidFill>
                <a:latin typeface="Verdana"/>
              </a:rPr>
              <a:t>initialize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(options)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r>
              <a:rPr lang="en-IN" sz="2000" dirty="0">
                <a:solidFill>
                  <a:srgbClr val="808080"/>
                </a:solidFill>
                <a:latin typeface="Verdana"/>
              </a:rPr>
              <a:t>           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path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=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 err="1">
                <a:solidFill>
                  <a:srgbClr val="000000"/>
                </a:solidFill>
                <a:latin typeface="Verdana"/>
              </a:rPr>
              <a:t>options.keys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[</a:t>
            </a:r>
            <a:r>
              <a:rPr lang="en-IN" sz="2000" dirty="0">
                <a:solidFill>
                  <a:srgbClr val="007F7F"/>
                </a:solidFill>
                <a:latin typeface="Verdana"/>
              </a:rPr>
              <a:t>0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]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r>
              <a:rPr lang="en-IN" sz="2000" dirty="0">
                <a:solidFill>
                  <a:srgbClr val="808080"/>
                </a:solidFill>
                <a:latin typeface="Verdana"/>
              </a:rPr>
              <a:t>           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x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=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 err="1">
                <a:solidFill>
                  <a:srgbClr val="000000"/>
                </a:solidFill>
                <a:latin typeface="Verdana"/>
              </a:rPr>
              <a:t>options.values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[</a:t>
            </a:r>
            <a:r>
              <a:rPr lang="en-IN" sz="2000" dirty="0">
                <a:solidFill>
                  <a:srgbClr val="007F7F"/>
                </a:solidFill>
                <a:latin typeface="Verdana"/>
              </a:rPr>
              <a:t>0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].split(“</a:t>
            </a:r>
            <a:r>
              <a:rPr lang="en-IN" sz="2000" dirty="0">
                <a:solidFill>
                  <a:srgbClr val="007F00"/>
                </a:solidFill>
                <a:latin typeface="Comic Sans MS"/>
              </a:rPr>
              <a:t>#”)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r>
              <a:rPr lang="en-IN" sz="2000" dirty="0">
                <a:solidFill>
                  <a:srgbClr val="808080"/>
                </a:solidFill>
                <a:latin typeface="Verdana"/>
              </a:rPr>
              <a:t>           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controller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=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x[</a:t>
            </a:r>
            <a:r>
              <a:rPr lang="en-IN" sz="2000" dirty="0">
                <a:solidFill>
                  <a:srgbClr val="007F7F"/>
                </a:solidFill>
                <a:latin typeface="Verdana"/>
              </a:rPr>
              <a:t>0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]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r>
              <a:rPr lang="en-IN" sz="2000" dirty="0">
                <a:solidFill>
                  <a:srgbClr val="808080"/>
                </a:solidFill>
                <a:latin typeface="Verdana"/>
              </a:rPr>
              <a:t>            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action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=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x[</a:t>
            </a:r>
            <a:r>
              <a:rPr lang="en-IN" sz="2000" dirty="0">
                <a:solidFill>
                  <a:srgbClr val="007F7F"/>
                </a:solidFill>
                <a:latin typeface="Verdana"/>
              </a:rPr>
              <a:t>1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]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r>
              <a:rPr lang="en-IN" sz="2000" dirty="0">
                <a:solidFill>
                  <a:srgbClr val="808080"/>
                </a:solidFill>
                <a:latin typeface="Verdana"/>
              </a:rPr>
              <a:t>       </a:t>
            </a:r>
            <a:r>
              <a:rPr lang="en-IN" sz="2000" dirty="0">
                <a:solidFill>
                  <a:srgbClr val="00007F"/>
                </a:solidFill>
                <a:latin typeface="Verdana"/>
              </a:rPr>
              <a:t>end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endParaRPr lang="en" sz="2000" dirty="0">
              <a:solidFill>
                <a:srgbClr val="808080"/>
              </a:solidFill>
              <a:latin typeface="Verdana"/>
            </a:endParaRPr>
          </a:p>
          <a:p>
            <a:r>
              <a:rPr lang="en-IN" sz="2000" dirty="0">
                <a:solidFill>
                  <a:srgbClr val="808080"/>
                </a:solidFill>
                <a:latin typeface="Verdana"/>
              </a:rPr>
              <a:t>       </a:t>
            </a:r>
            <a:r>
              <a:rPr lang="en-IN" sz="2000" dirty="0" err="1">
                <a:solidFill>
                  <a:srgbClr val="00007F"/>
                </a:solidFill>
                <a:latin typeface="Verdana"/>
              </a:rPr>
              <a:t>def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007F7F"/>
                </a:solidFill>
                <a:latin typeface="Verdana"/>
              </a:rPr>
              <a:t>match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(</a:t>
            </a:r>
            <a:r>
              <a:rPr lang="en-IN" sz="2000" dirty="0" err="1">
                <a:solidFill>
                  <a:srgbClr val="000000"/>
                </a:solidFill>
                <a:latin typeface="Verdana"/>
              </a:rPr>
              <a:t>match_path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)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r>
              <a:rPr lang="en-IN" sz="2000" dirty="0">
                <a:solidFill>
                  <a:srgbClr val="808080"/>
                </a:solidFill>
                <a:latin typeface="Verdana"/>
              </a:rPr>
              <a:t>          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path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>
                <a:solidFill>
                  <a:srgbClr val="000000"/>
                </a:solidFill>
                <a:latin typeface="Verdana"/>
              </a:rPr>
              <a:t>==</a:t>
            </a:r>
            <a:r>
              <a:rPr lang="en-IN" sz="2000" dirty="0">
                <a:solidFill>
                  <a:srgbClr val="808080"/>
                </a:solidFill>
                <a:latin typeface="Verdana"/>
              </a:rPr>
              <a:t> </a:t>
            </a:r>
            <a:r>
              <a:rPr lang="en-IN" sz="2000" dirty="0" err="1">
                <a:solidFill>
                  <a:srgbClr val="000000"/>
                </a:solidFill>
                <a:latin typeface="Verdana"/>
              </a:rPr>
              <a:t>match_path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r>
              <a:rPr lang="en-IN" sz="2000" dirty="0">
                <a:solidFill>
                  <a:srgbClr val="808080"/>
                </a:solidFill>
                <a:latin typeface="Verdana"/>
              </a:rPr>
              <a:t>       </a:t>
            </a:r>
            <a:r>
              <a:rPr lang="en-IN" sz="2000" dirty="0">
                <a:solidFill>
                  <a:srgbClr val="00007F"/>
                </a:solidFill>
                <a:latin typeface="Verdana"/>
              </a:rPr>
              <a:t>end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r>
              <a:rPr lang="en-IN" sz="2000" dirty="0">
                <a:solidFill>
                  <a:srgbClr val="00007F"/>
                </a:solidFill>
                <a:latin typeface="Verdana"/>
              </a:rPr>
              <a:t>end</a:t>
            </a:r>
            <a:endParaRPr lang="en-IN" sz="2000" dirty="0">
              <a:solidFill>
                <a:srgbClr val="808080"/>
              </a:solidFill>
              <a:latin typeface="Verdana"/>
            </a:endParaRPr>
          </a:p>
          <a:p>
            <a:endParaRPr lang="en" sz="2400" dirty="0">
              <a:solidFill>
                <a:prstClr val="black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873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itchFamily="34" charset="0"/>
              </a:rPr>
              <a:t>Framework: </a:t>
            </a:r>
            <a:r>
              <a:rPr lang="en-US" sz="2000" dirty="0" err="1">
                <a:solidFill>
                  <a:schemeClr val="bg1"/>
                </a:solidFill>
                <a:latin typeface="Century Gothic" pitchFamily="34" charset="0"/>
              </a:rPr>
              <a:t>map_routes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19672" y="2439291"/>
            <a:ext cx="576868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class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latin typeface="Century Gothic" pitchFamily="34" charset="0"/>
              </a:rPr>
              <a:t>My</a:t>
            </a:r>
            <a:r>
              <a:rPr lang="en-US" sz="2000" dirty="0" err="1" smtClean="0">
                <a:solidFill>
                  <a:srgbClr val="0000FF"/>
                </a:solidFill>
                <a:latin typeface="Century Gothic" pitchFamily="34" charset="0"/>
              </a:rPr>
              <a:t>Server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 </a:t>
            </a:r>
            <a:r>
              <a:rPr lang="en-US" sz="2000" dirty="0" smtClean="0">
                <a:solidFill>
                  <a:srgbClr val="00007F"/>
                </a:solidFill>
                <a:latin typeface="Century Gothic" pitchFamily="34" charset="0"/>
              </a:rPr>
              <a:t>  </a:t>
            </a:r>
            <a:r>
              <a:rPr lang="en-US" sz="2000" dirty="0" err="1" smtClean="0">
                <a:solidFill>
                  <a:srgbClr val="00007F"/>
                </a:solidFill>
                <a:latin typeface="Century Gothic" pitchFamily="34" charset="0"/>
              </a:rPr>
              <a:t>def</a:t>
            </a:r>
            <a:r>
              <a:rPr lang="en-US" sz="2000" dirty="0" smtClean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7F7F"/>
                </a:solidFill>
                <a:latin typeface="Century Gothic" pitchFamily="34" charset="0"/>
              </a:rPr>
              <a:t>map_routes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(path)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2000" dirty="0">
                <a:solidFill>
                  <a:srgbClr val="8000B0"/>
                </a:solidFill>
                <a:latin typeface="Century Gothic" pitchFamily="34" charset="0"/>
              </a:rPr>
              <a:t>@@</a:t>
            </a:r>
            <a:r>
              <a:rPr lang="en-US" sz="2000" dirty="0" err="1">
                <a:solidFill>
                  <a:srgbClr val="8000B0"/>
                </a:solidFill>
                <a:latin typeface="Century Gothic" pitchFamily="34" charset="0"/>
              </a:rPr>
              <a:t>routes_collection</a:t>
            </a:r>
            <a:r>
              <a:rPr lang="en-US" sz="2000" dirty="0" err="1">
                <a:solidFill>
                  <a:srgbClr val="000000"/>
                </a:solidFill>
                <a:latin typeface="Century Gothic" pitchFamily="34" charset="0"/>
              </a:rPr>
              <a:t>.each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do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|route|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    </a:t>
            </a: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if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entury Gothic" pitchFamily="34" charset="0"/>
              </a:rPr>
              <a:t>route.match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(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path)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	</a:t>
            </a:r>
            <a:r>
              <a:rPr lang="en-US" sz="2000" dirty="0" smtClean="0">
                <a:solidFill>
                  <a:srgbClr val="00007F"/>
                </a:solidFill>
                <a:latin typeface="Century Gothic" pitchFamily="34" charset="0"/>
              </a:rPr>
              <a:t>return</a:t>
            </a:r>
            <a:r>
              <a:rPr lang="en-US" sz="2000" dirty="0" smtClean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entury Gothic" pitchFamily="34" charset="0"/>
              </a:rPr>
              <a:t>route.controller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,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entury Gothic" pitchFamily="34" charset="0"/>
              </a:rPr>
              <a:t>route.action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	</a:t>
            </a:r>
            <a:r>
              <a:rPr lang="en-US" sz="2000" dirty="0" smtClean="0">
                <a:solidFill>
                  <a:srgbClr val="00007F"/>
                </a:solidFill>
                <a:latin typeface="Century Gothic" pitchFamily="34" charset="0"/>
              </a:rPr>
              <a:t>break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    </a:t>
            </a: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  ….</a:t>
            </a:r>
          </a:p>
          <a:p>
            <a:r>
              <a:rPr lang="en-US" sz="2000" dirty="0"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latin typeface="Century Gothic" pitchFamily="34" charset="0"/>
            </a:endParaRPr>
          </a:p>
          <a:p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21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Century Gothic" pitchFamily="34" charset="0"/>
              </a:rPr>
              <a:t>Lets Define Controllers and Action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75789" y="2132856"/>
            <a:ext cx="339242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class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latin typeface="Century Gothic" pitchFamily="34" charset="0"/>
              </a:rPr>
              <a:t>HomeController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</a:t>
            </a:r>
            <a:r>
              <a:rPr lang="en-US" sz="2000" dirty="0" err="1">
                <a:solidFill>
                  <a:srgbClr val="00007F"/>
                </a:solidFill>
                <a:latin typeface="Century Gothic" pitchFamily="34" charset="0"/>
              </a:rPr>
              <a:t>def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7F7F"/>
                </a:solidFill>
                <a:latin typeface="Century Gothic" pitchFamily="34" charset="0"/>
              </a:rPr>
              <a:t>index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    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“Home Page"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</a:t>
            </a: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</a:p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class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latin typeface="Century Gothic" pitchFamily="34" charset="0"/>
              </a:rPr>
              <a:t>SessionsController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</a:t>
            </a:r>
            <a:r>
              <a:rPr lang="en-US" sz="2000" dirty="0" err="1">
                <a:solidFill>
                  <a:srgbClr val="00007F"/>
                </a:solidFill>
                <a:latin typeface="Century Gothic" pitchFamily="34" charset="0"/>
              </a:rPr>
              <a:t>def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7F7F"/>
                </a:solidFill>
                <a:latin typeface="Century Gothic" pitchFamily="34" charset="0"/>
              </a:rPr>
              <a:t>new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"login here"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</a:t>
            </a: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endParaRPr lang="en-US" sz="20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3410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Revision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56404" y="2487919"/>
            <a:ext cx="623119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# </a:t>
            </a:r>
            <a:r>
              <a:rPr lang="en-US" sz="2000" dirty="0" err="1" smtClean="0">
                <a:solidFill>
                  <a:srgbClr val="00007F"/>
                </a:solidFill>
                <a:latin typeface="Century Gothic" pitchFamily="34" charset="0"/>
              </a:rPr>
              <a:t>myserver.rb</a:t>
            </a:r>
            <a:endParaRPr lang="en-US" sz="2000" dirty="0">
              <a:solidFill>
                <a:srgbClr val="00007F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class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latin typeface="Century Gothic" pitchFamily="34" charset="0"/>
              </a:rPr>
              <a:t>MyServer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7F"/>
                </a:solidFill>
                <a:latin typeface="Century Gothic" pitchFamily="34" charset="0"/>
              </a:rPr>
              <a:t>def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7F7F"/>
                </a:solidFill>
                <a:latin typeface="Century Gothic" pitchFamily="34" charset="0"/>
              </a:rPr>
              <a:t>call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entury Gothic" pitchFamily="34" charset="0"/>
              </a:rPr>
              <a:t>env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)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 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[</a:t>
            </a:r>
            <a:r>
              <a:rPr lang="en-US" sz="2000" dirty="0">
                <a:solidFill>
                  <a:srgbClr val="007F7F"/>
                </a:solidFill>
                <a:latin typeface="Century Gothic" pitchFamily="34" charset="0"/>
              </a:rPr>
              <a:t>200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,{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"content-type"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=&gt;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"text/html"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},</a:t>
            </a:r>
            <a:r>
              <a:rPr lang="en-US" sz="2000" dirty="0">
                <a:solidFill>
                  <a:srgbClr val="7F007F"/>
                </a:solidFill>
                <a:latin typeface="Century Gothic" pitchFamily="34" charset="0"/>
              </a:rPr>
              <a:t>“Login Here"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]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latin typeface="Century Gothic" pitchFamily="34" charset="0"/>
            </a:endParaRPr>
          </a:p>
          <a:p>
            <a:endParaRPr lang="en-IN" sz="20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71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07504" y="3573016"/>
            <a:ext cx="892899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                                                                                                                     # “Login Here “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107504" y="3365376"/>
            <a:ext cx="892899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                                                                                                                             # </a:t>
            </a:r>
            <a:r>
              <a:rPr lang="en-US" dirty="0" err="1" smtClean="0"/>
              <a:t>SessionsController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107504" y="3068960"/>
            <a:ext cx="892899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107504" y="2852936"/>
            <a:ext cx="892899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                                                                                                           # “sessions”, “new”      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107504" y="2636912"/>
            <a:ext cx="892899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        # /login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itchFamily="34" charset="0"/>
              </a:rPr>
              <a:t>Putting it together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27684" y="1844824"/>
            <a:ext cx="568863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endParaRPr lang="en-US" sz="1600" dirty="0">
              <a:solidFill>
                <a:srgbClr val="00007F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class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entury Gothic" pitchFamily="34" charset="0"/>
              </a:rPr>
              <a:t>MyServer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</a:t>
            </a:r>
            <a:r>
              <a:rPr lang="en-US" sz="1600" dirty="0" err="1">
                <a:solidFill>
                  <a:srgbClr val="00007F"/>
                </a:solidFill>
                <a:latin typeface="Century Gothic" pitchFamily="34" charset="0"/>
              </a:rPr>
              <a:t>def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7F7F"/>
                </a:solidFill>
                <a:latin typeface="Century Gothic" pitchFamily="34" charset="0"/>
              </a:rPr>
              <a:t>call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env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)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path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env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[</a:t>
            </a:r>
            <a:r>
              <a:rPr lang="en-US" sz="1600" dirty="0">
                <a:solidFill>
                  <a:srgbClr val="7F007F"/>
                </a:solidFill>
                <a:latin typeface="Century Gothic" pitchFamily="34" charset="0"/>
              </a:rPr>
              <a:t>"PATH_INFO</a:t>
            </a:r>
            <a:r>
              <a:rPr lang="en-US" sz="1600" dirty="0" smtClean="0">
                <a:solidFill>
                  <a:srgbClr val="7F007F"/>
                </a:solidFill>
                <a:latin typeface="Century Gothic" pitchFamily="34" charset="0"/>
              </a:rPr>
              <a:t>"</a:t>
            </a:r>
            <a:r>
              <a:rPr lang="en-US" sz="1600" dirty="0" smtClean="0">
                <a:solidFill>
                  <a:srgbClr val="000000"/>
                </a:solidFill>
                <a:latin typeface="Century Gothic" pitchFamily="34" charset="0"/>
              </a:rPr>
              <a:t>]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controller,action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map_routes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(path)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if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controller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  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controller_name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 </a:t>
            </a:r>
            <a:r>
              <a:rPr lang="en-US" sz="1600" dirty="0" err="1" smtClean="0">
                <a:solidFill>
                  <a:srgbClr val="000000"/>
                </a:solidFill>
                <a:latin typeface="Century Gothic" pitchFamily="34" charset="0"/>
              </a:rPr>
              <a:t>controller_name</a:t>
            </a:r>
            <a:r>
              <a:rPr lang="en-US" sz="1600" dirty="0" smtClean="0">
                <a:solidFill>
                  <a:srgbClr val="000000"/>
                </a:solidFill>
                <a:latin typeface="Century Gothic" pitchFamily="34" charset="0"/>
              </a:rPr>
              <a:t> (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controller)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 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body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eval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(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7F007F"/>
                </a:solidFill>
                <a:latin typeface="Century Gothic" pitchFamily="34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#{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controller_name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}</a:t>
            </a:r>
            <a:r>
              <a:rPr lang="en-US" sz="1600" dirty="0">
                <a:solidFill>
                  <a:srgbClr val="7F007F"/>
                </a:solidFill>
                <a:latin typeface="Century Gothic" pitchFamily="34" charset="0"/>
              </a:rPr>
              <a:t>.new.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#{action}</a:t>
            </a:r>
            <a:r>
              <a:rPr lang="en-US" sz="1600" dirty="0">
                <a:solidFill>
                  <a:srgbClr val="7F007F"/>
                </a:solidFill>
                <a:latin typeface="Century Gothic" pitchFamily="34" charset="0"/>
              </a:rPr>
              <a:t>"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)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else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 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body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[</a:t>
            </a:r>
            <a:r>
              <a:rPr lang="en-US" sz="1600" dirty="0">
                <a:solidFill>
                  <a:srgbClr val="7F007F"/>
                </a:solidFill>
                <a:latin typeface="Century Gothic" pitchFamily="34" charset="0"/>
              </a:rPr>
              <a:t>"Page not found"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]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status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7F7F"/>
                </a:solidFill>
                <a:latin typeface="Century Gothic" pitchFamily="34" charset="0"/>
              </a:rPr>
              <a:t>200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header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{</a:t>
            </a:r>
            <a:r>
              <a:rPr lang="en-US" sz="1600" dirty="0">
                <a:solidFill>
                  <a:srgbClr val="7F007F"/>
                </a:solidFill>
                <a:latin typeface="Century Gothic" pitchFamily="34" charset="0"/>
              </a:rPr>
              <a:t>"content-type"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=&gt;</a:t>
            </a:r>
            <a:r>
              <a:rPr lang="en-US" sz="1600" dirty="0">
                <a:solidFill>
                  <a:srgbClr val="7F007F"/>
                </a:solidFill>
                <a:latin typeface="Century Gothic" pitchFamily="34" charset="0"/>
              </a:rPr>
              <a:t>"text/html"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}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[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status,header,body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]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</a:t>
            </a: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endParaRPr lang="en-US" sz="1600" dirty="0">
              <a:latin typeface="Century Gothic" pitchFamily="34" charset="0"/>
            </a:endParaRPr>
          </a:p>
        </p:txBody>
      </p:sp>
      <p:pic>
        <p:nvPicPr>
          <p:cNvPr id="5" name="Picture 2" descr="C:\Users\divakar.manikyam\Desktop\Untitled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89040"/>
            <a:ext cx="4379640" cy="246354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1115616" y="5892548"/>
            <a:ext cx="1380559" cy="36004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entury Gothic" pitchFamily="34" charset="0"/>
              </a:rPr>
              <a:t>Execute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90844" y="4503074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entury Gothic" pitchFamily="34" charset="0"/>
              </a:rPr>
              <a:t>Login Here</a:t>
            </a:r>
            <a:endParaRPr lang="en-IN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482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9" grpId="0" animBg="1"/>
      <p:bldP spid="9" grpId="1" animBg="1"/>
      <p:bldP spid="8" grpId="0" animBg="1"/>
      <p:bldP spid="8" grpId="1" animBg="1"/>
      <p:bldP spid="7" grpId="1" animBg="1"/>
      <p:bldP spid="7" grpId="2" animBg="1"/>
      <p:bldP spid="3" grpId="0" animBg="1"/>
      <p:bldP spid="3" grpId="1" animBg="1"/>
      <p:bldP spid="2" grpId="0"/>
      <p:bldP spid="6" grpId="0" animBg="1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07504" y="3933056"/>
            <a:ext cx="892899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</a:t>
            </a:r>
            <a:endParaRPr lang="en-IN" dirty="0"/>
          </a:p>
        </p:txBody>
      </p:sp>
      <p:sp>
        <p:nvSpPr>
          <p:cNvPr id="13" name="Rectangle 12"/>
          <p:cNvSpPr/>
          <p:nvPr/>
        </p:nvSpPr>
        <p:spPr>
          <a:xfrm>
            <a:off x="107504" y="3645024"/>
            <a:ext cx="892899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</a:t>
            </a:r>
            <a:endParaRPr lang="en-IN" dirty="0"/>
          </a:p>
        </p:txBody>
      </p:sp>
      <p:sp>
        <p:nvSpPr>
          <p:cNvPr id="14" name="Rectangle 13"/>
          <p:cNvSpPr/>
          <p:nvPr/>
        </p:nvSpPr>
        <p:spPr>
          <a:xfrm>
            <a:off x="107504" y="3437384"/>
            <a:ext cx="892899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</a:t>
            </a:r>
            <a:endParaRPr lang="en-IN" dirty="0"/>
          </a:p>
        </p:txBody>
      </p:sp>
      <p:sp>
        <p:nvSpPr>
          <p:cNvPr id="15" name="Rectangle 14"/>
          <p:cNvSpPr/>
          <p:nvPr/>
        </p:nvSpPr>
        <p:spPr>
          <a:xfrm>
            <a:off x="107504" y="3140968"/>
            <a:ext cx="892899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</a:t>
            </a:r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107504" y="2924944"/>
            <a:ext cx="892899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</a:t>
            </a:r>
            <a:endParaRPr lang="en-IN" dirty="0"/>
          </a:p>
        </p:txBody>
      </p:sp>
      <p:sp>
        <p:nvSpPr>
          <p:cNvPr id="17" name="Rectangle 16"/>
          <p:cNvSpPr/>
          <p:nvPr/>
        </p:nvSpPr>
        <p:spPr>
          <a:xfrm>
            <a:off x="107504" y="2708920"/>
            <a:ext cx="8928992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Lets </a:t>
            </a:r>
            <a:r>
              <a:rPr lang="en-IN" sz="2000" dirty="0">
                <a:solidFill>
                  <a:schemeClr val="bg1"/>
                </a:solidFill>
                <a:latin typeface="Century Gothic" pitchFamily="34" charset="0"/>
              </a:rPr>
              <a:t>Render Some views: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71600" y="1928843"/>
            <a:ext cx="727280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require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7F007F"/>
                </a:solidFill>
                <a:latin typeface="Century Gothic" pitchFamily="34" charset="0"/>
              </a:rPr>
              <a:t>'</a:t>
            </a:r>
            <a:r>
              <a:rPr lang="en-US" sz="1600" dirty="0" err="1">
                <a:solidFill>
                  <a:srgbClr val="7F007F"/>
                </a:solidFill>
                <a:latin typeface="Century Gothic" pitchFamily="34" charset="0"/>
              </a:rPr>
              <a:t>erubis</a:t>
            </a:r>
            <a:r>
              <a:rPr lang="en-US" sz="1600" dirty="0">
                <a:solidFill>
                  <a:srgbClr val="7F007F"/>
                </a:solidFill>
                <a:latin typeface="Century Gothic" pitchFamily="34" charset="0"/>
              </a:rPr>
              <a:t>'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class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entury Gothic" pitchFamily="34" charset="0"/>
              </a:rPr>
              <a:t>MyActionController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</a:t>
            </a:r>
            <a:r>
              <a:rPr lang="en-US" sz="1600" dirty="0" err="1">
                <a:solidFill>
                  <a:srgbClr val="00007F"/>
                </a:solidFill>
                <a:latin typeface="Century Gothic" pitchFamily="34" charset="0"/>
              </a:rPr>
              <a:t>def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7F7F"/>
                </a:solidFill>
                <a:latin typeface="Century Gothic" pitchFamily="34" charset="0"/>
              </a:rPr>
              <a:t>render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(options)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>
                <a:solidFill>
                  <a:srgbClr val="B00080"/>
                </a:solidFill>
                <a:latin typeface="Century Gothic" pitchFamily="34" charset="0"/>
              </a:rPr>
              <a:t>@status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smtClean="0">
                <a:solidFill>
                  <a:srgbClr val="007F7F"/>
                </a:solidFill>
                <a:latin typeface="Century Gothic" pitchFamily="34" charset="0"/>
              </a:rPr>
              <a:t>200</a:t>
            </a:r>
            <a:r>
              <a:rPr lang="en-US" sz="1600" dirty="0" smtClean="0">
                <a:solidFill>
                  <a:srgbClr val="808080"/>
                </a:solidFill>
                <a:latin typeface="Century Gothic" pitchFamily="34" charset="0"/>
              </a:rPr>
              <a:t>     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if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options[:text]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  </a:t>
            </a:r>
            <a:r>
              <a:rPr lang="en-US" sz="1600" dirty="0">
                <a:solidFill>
                  <a:srgbClr val="B00080"/>
                </a:solidFill>
                <a:latin typeface="Century Gothic" pitchFamily="34" charset="0"/>
              </a:rPr>
              <a:t>@body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options[:text]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 err="1">
                <a:solidFill>
                  <a:srgbClr val="00007F"/>
                </a:solidFill>
                <a:latin typeface="Century Gothic" pitchFamily="34" charset="0"/>
              </a:rPr>
              <a:t>elsif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options[:file]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rgbClr val="B00080"/>
                </a:solidFill>
                <a:latin typeface="Century Gothic" pitchFamily="34" charset="0"/>
              </a:rPr>
              <a:t>      @</a:t>
            </a:r>
            <a:r>
              <a:rPr lang="en-US" sz="1600" dirty="0">
                <a:solidFill>
                  <a:srgbClr val="B00080"/>
                </a:solidFill>
                <a:latin typeface="Century Gothic" pitchFamily="34" charset="0"/>
              </a:rPr>
              <a:t>body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render_erb_file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(views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+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options[:file]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+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erb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)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</a:t>
            </a: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</a:p>
          <a:p>
            <a:pPr>
              <a:buNone/>
            </a:pP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  end</a:t>
            </a:r>
          </a:p>
          <a:p>
            <a:pPr>
              <a:buNone/>
            </a:pPr>
            <a:endParaRPr lang="en-US" sz="1600" dirty="0">
              <a:solidFill>
                <a:srgbClr val="00007F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    </a:t>
            </a:r>
            <a:r>
              <a:rPr lang="en-US" sz="1600" dirty="0" err="1">
                <a:solidFill>
                  <a:srgbClr val="00007F"/>
                </a:solidFill>
                <a:latin typeface="Century Gothic" pitchFamily="34" charset="0"/>
              </a:rPr>
              <a:t>def</a:t>
            </a: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7F"/>
                </a:solidFill>
                <a:latin typeface="Century Gothic" pitchFamily="34" charset="0"/>
              </a:rPr>
              <a:t>render_erb_file</a:t>
            </a: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(file)</a:t>
            </a:r>
          </a:p>
          <a:p>
            <a:pPr>
              <a:buNone/>
            </a:pP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    	</a:t>
            </a:r>
            <a:r>
              <a:rPr lang="en-US" sz="1600" dirty="0" smtClean="0">
                <a:solidFill>
                  <a:srgbClr val="00000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input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File.read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(file)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   	 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eruby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Erubis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Eruby.new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(input)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	</a:t>
            </a:r>
            <a:r>
              <a:rPr lang="en-US" sz="1600" dirty="0">
                <a:solidFill>
                  <a:srgbClr val="B00080"/>
                </a:solidFill>
                <a:latin typeface="Century Gothic" pitchFamily="34" charset="0"/>
              </a:rPr>
              <a:t>@body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eruby.result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(binding()) </a:t>
            </a: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		</a:t>
            </a:r>
          </a:p>
          <a:p>
            <a:pPr>
              <a:buNone/>
            </a:pP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    end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</a:t>
            </a: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endParaRPr lang="en-US" sz="1600" dirty="0">
              <a:latin typeface="Century Gothic" pitchFamily="34" charset="0"/>
            </a:endParaRPr>
          </a:p>
          <a:p>
            <a:endParaRPr lang="en-IN" sz="16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72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Century Gothic" pitchFamily="34" charset="0"/>
              </a:rPr>
              <a:t>Use </a:t>
            </a:r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render :text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83668" y="2357879"/>
            <a:ext cx="597666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class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FF"/>
                </a:solidFill>
                <a:latin typeface="Century Gothic" pitchFamily="34" charset="0"/>
              </a:rPr>
              <a:t>SessionsController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&lt;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entury Gothic" pitchFamily="34" charset="0"/>
              </a:rPr>
              <a:t>MyActionController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 err="1">
                <a:solidFill>
                  <a:srgbClr val="00007F"/>
                </a:solidFill>
                <a:latin typeface="Century Gothic" pitchFamily="34" charset="0"/>
              </a:rPr>
              <a:t>def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7F7F"/>
                </a:solidFill>
                <a:latin typeface="Century Gothic" pitchFamily="34" charset="0"/>
              </a:rPr>
              <a:t>new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 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render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C0A030"/>
                </a:solidFill>
                <a:latin typeface="Century Gothic" pitchFamily="34" charset="0"/>
              </a:rPr>
              <a:t>:text</a:t>
            </a:r>
            <a:r>
              <a:rPr lang="en-US" sz="2000" dirty="0">
                <a:solidFill>
                  <a:srgbClr val="000000"/>
                </a:solidFill>
                <a:latin typeface="Century Gothic" pitchFamily="34" charset="0"/>
              </a:rPr>
              <a:t>=&gt;”Login </a:t>
            </a:r>
            <a:r>
              <a:rPr lang="en-US" sz="2000" dirty="0" smtClean="0">
                <a:solidFill>
                  <a:srgbClr val="000000"/>
                </a:solidFill>
                <a:latin typeface="Century Gothic" pitchFamily="34" charset="0"/>
              </a:rPr>
              <a:t>Here, from render text”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r>
              <a:rPr lang="en-US" sz="2000" dirty="0">
                <a:solidFill>
                  <a:srgbClr val="808080"/>
                </a:solidFill>
                <a:latin typeface="Century Gothic" pitchFamily="34" charset="0"/>
              </a:rPr>
              <a:t>  </a:t>
            </a:r>
          </a:p>
          <a:p>
            <a:pPr>
              <a:buNone/>
            </a:pPr>
            <a:endParaRPr lang="en-US" sz="20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endParaRPr lang="en-US" sz="2000" dirty="0">
              <a:solidFill>
                <a:srgbClr val="808080"/>
              </a:solidFill>
              <a:highlight>
                <a:srgbClr val="FFFFFF"/>
              </a:highlight>
              <a:latin typeface="Century Gothic" pitchFamily="34" charset="0"/>
            </a:endParaRPr>
          </a:p>
          <a:p>
            <a:pPr>
              <a:buNone/>
            </a:pPr>
            <a:endParaRPr lang="en-US" sz="2000" dirty="0">
              <a:latin typeface="Century Gothic" pitchFamily="34" charset="0"/>
            </a:endParaRPr>
          </a:p>
        </p:txBody>
      </p:sp>
      <p:pic>
        <p:nvPicPr>
          <p:cNvPr id="5" name="Picture 2" descr="C:\Users\divakar.manikyam\Desktop\Untitled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89040"/>
            <a:ext cx="4379640" cy="246354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1115616" y="5892548"/>
            <a:ext cx="1380559" cy="36004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entury Gothic" pitchFamily="34" charset="0"/>
              </a:rPr>
              <a:t>Execute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90844" y="4503074"/>
            <a:ext cx="3235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entury Gothic" pitchFamily="34" charset="0"/>
              </a:rPr>
              <a:t>Login Here </a:t>
            </a:r>
            <a:r>
              <a:rPr lang="en-US" dirty="0">
                <a:solidFill>
                  <a:srgbClr val="000000"/>
                </a:solidFill>
                <a:latin typeface="Century Gothic" pitchFamily="34" charset="0"/>
              </a:rPr>
              <a:t>from render text</a:t>
            </a:r>
            <a:endParaRPr lang="en-IN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33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Century Gothic" pitchFamily="34" charset="0"/>
              </a:rPr>
              <a:t>Use </a:t>
            </a:r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render :file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41730" y="2356425"/>
            <a:ext cx="486054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class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entury Gothic" pitchFamily="34" charset="0"/>
              </a:rPr>
              <a:t>SessionsController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&lt;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MyActionController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 err="1">
                <a:solidFill>
                  <a:srgbClr val="00007F"/>
                </a:solidFill>
                <a:latin typeface="Century Gothic" pitchFamily="34" charset="0"/>
              </a:rPr>
              <a:t>def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7F7F"/>
                </a:solidFill>
                <a:latin typeface="Century Gothic" pitchFamily="34" charset="0"/>
              </a:rPr>
              <a:t>new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 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render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C0A030"/>
                </a:solidFill>
                <a:latin typeface="Century Gothic" pitchFamily="34" charset="0"/>
              </a:rPr>
              <a:t>:file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=&gt;”sessions/new”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</a:t>
            </a: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00007F"/>
                </a:solidFill>
                <a:latin typeface="Century Gothic" pitchFamily="34" charset="0"/>
              </a:rPr>
              <a:t>end</a:t>
            </a:r>
            <a:r>
              <a:rPr lang="en-US" sz="1600" dirty="0">
                <a:solidFill>
                  <a:srgbClr val="808080"/>
                </a:solidFill>
                <a:latin typeface="Century Gothic" pitchFamily="34" charset="0"/>
              </a:rPr>
              <a:t>  </a:t>
            </a:r>
          </a:p>
          <a:p>
            <a:pPr>
              <a:buNone/>
            </a:pP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007F00"/>
                </a:solidFill>
                <a:latin typeface="Century Gothic" pitchFamily="34" charset="0"/>
              </a:rPr>
              <a:t>#view file: sessions/</a:t>
            </a:r>
            <a:r>
              <a:rPr lang="en-US" sz="1600" dirty="0" err="1">
                <a:solidFill>
                  <a:srgbClr val="007F00"/>
                </a:solidFill>
                <a:latin typeface="Century Gothic" pitchFamily="34" charset="0"/>
              </a:rPr>
              <a:t>new.erb</a:t>
            </a:r>
            <a:endParaRPr lang="en-US" sz="1600" dirty="0">
              <a:solidFill>
                <a:srgbClr val="808080"/>
              </a:solidFill>
              <a:latin typeface="Century Gothic" pitchFamily="34" charset="0"/>
            </a:endParaRPr>
          </a:p>
          <a:p>
            <a:pPr>
              <a:buNone/>
            </a:pP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&lt;p&gt;Login Page. This content is coming from file sessions/</a:t>
            </a:r>
            <a:r>
              <a:rPr lang="en-US" sz="1600" dirty="0" err="1">
                <a:solidFill>
                  <a:srgbClr val="000000"/>
                </a:solidFill>
                <a:latin typeface="Century Gothic" pitchFamily="34" charset="0"/>
              </a:rPr>
              <a:t>new.rb</a:t>
            </a:r>
            <a:r>
              <a:rPr lang="en-US" sz="1600" dirty="0">
                <a:solidFill>
                  <a:srgbClr val="000000"/>
                </a:solidFill>
                <a:latin typeface="Century Gothic" pitchFamily="34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entury Gothic" pitchFamily="34" charset="0"/>
              </a:rPr>
              <a:t>&lt;/p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entury Gothic" pitchFamily="34" charset="0"/>
              </a:rPr>
              <a:t>&gt;</a:t>
            </a:r>
            <a:endParaRPr lang="en-US" sz="1600" dirty="0">
              <a:solidFill>
                <a:srgbClr val="808080"/>
              </a:solidFill>
              <a:highlight>
                <a:srgbClr val="FFFFFF"/>
              </a:highlight>
              <a:latin typeface="Century Gothic" pitchFamily="34" charset="0"/>
            </a:endParaRPr>
          </a:p>
          <a:p>
            <a:pPr>
              <a:buNone/>
            </a:pPr>
            <a:endParaRPr lang="en-US" sz="1600" dirty="0">
              <a:solidFill>
                <a:srgbClr val="808080"/>
              </a:solidFill>
              <a:highlight>
                <a:srgbClr val="FFFFFF"/>
              </a:highlight>
              <a:latin typeface="Century Gothic" pitchFamily="34" charset="0"/>
            </a:endParaRPr>
          </a:p>
          <a:p>
            <a:pPr>
              <a:buNone/>
            </a:pPr>
            <a:endParaRPr lang="en-US" sz="1600" dirty="0">
              <a:latin typeface="Century Gothic" pitchFamily="34" charset="0"/>
            </a:endParaRPr>
          </a:p>
        </p:txBody>
      </p:sp>
      <p:pic>
        <p:nvPicPr>
          <p:cNvPr id="5" name="Picture 2" descr="C:\Users\divakar.manikyam\Desktop\Untitled-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89040"/>
            <a:ext cx="4379640" cy="246354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1115616" y="5892548"/>
            <a:ext cx="1380559" cy="36004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entury Gothic" pitchFamily="34" charset="0"/>
              </a:rPr>
              <a:t>Execute</a:t>
            </a:r>
            <a:endParaRPr lang="en-IN" dirty="0">
              <a:latin typeface="Century Gothic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90844" y="4503074"/>
            <a:ext cx="40943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entury Gothic" pitchFamily="34" charset="0"/>
              </a:rPr>
              <a:t>Login </a:t>
            </a:r>
            <a:r>
              <a:rPr lang="en-US" dirty="0">
                <a:solidFill>
                  <a:srgbClr val="000000"/>
                </a:solidFill>
                <a:latin typeface="Century Gothic" pitchFamily="34" charset="0"/>
              </a:rPr>
              <a:t>Page. This content is coming </a:t>
            </a:r>
            <a:endParaRPr lang="en-US" dirty="0" smtClean="0">
              <a:solidFill>
                <a:srgbClr val="000000"/>
              </a:solidFill>
              <a:latin typeface="Century Gothic" pitchFamily="34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entury Gothic" pitchFamily="34" charset="0"/>
              </a:rPr>
              <a:t>from </a:t>
            </a:r>
            <a:r>
              <a:rPr lang="en-US" dirty="0">
                <a:solidFill>
                  <a:srgbClr val="000000"/>
                </a:solidFill>
                <a:latin typeface="Century Gothic" pitchFamily="34" charset="0"/>
              </a:rPr>
              <a:t>file sessions/</a:t>
            </a:r>
            <a:r>
              <a:rPr lang="en-US" dirty="0" err="1">
                <a:solidFill>
                  <a:srgbClr val="000000"/>
                </a:solidFill>
                <a:latin typeface="Century Gothic" pitchFamily="34" charset="0"/>
              </a:rPr>
              <a:t>new.rb</a:t>
            </a:r>
            <a:endParaRPr lang="en-IN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161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Century Gothic" pitchFamily="34" charset="0"/>
              </a:rPr>
              <a:t>End of our first step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37382" y="2606821"/>
            <a:ext cx="704292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We </a:t>
            </a:r>
            <a:r>
              <a:rPr lang="en-US" sz="2000" dirty="0" smtClean="0">
                <a:latin typeface="Century Gothic" pitchFamily="34" charset="0"/>
              </a:rPr>
              <a:t>have built </a:t>
            </a:r>
            <a:r>
              <a:rPr lang="en-US" sz="2000" dirty="0">
                <a:latin typeface="Century Gothic" pitchFamily="34" charset="0"/>
              </a:rPr>
              <a:t>a basic </a:t>
            </a:r>
            <a:r>
              <a:rPr lang="en-US" sz="2000" dirty="0" smtClean="0">
                <a:latin typeface="Century Gothic" pitchFamily="34" charset="0"/>
              </a:rPr>
              <a:t>web server and covered the following features</a:t>
            </a:r>
            <a:endParaRPr lang="en-US" sz="2000" dirty="0">
              <a:latin typeface="Century Gothic" pitchFamily="34" charset="0"/>
            </a:endParaRP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>
                <a:latin typeface="Century Gothic" pitchFamily="34" charset="0"/>
              </a:rPr>
              <a:t>Routing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>
                <a:latin typeface="Century Gothic" pitchFamily="34" charset="0"/>
              </a:rPr>
              <a:t>Controllers and Action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>
                <a:latin typeface="Century Gothic" pitchFamily="34" charset="0"/>
              </a:rPr>
              <a:t>Views</a:t>
            </a:r>
          </a:p>
        </p:txBody>
      </p:sp>
    </p:spTree>
    <p:extLst>
      <p:ext uri="{BB962C8B-B14F-4D97-AF65-F5344CB8AC3E}">
        <p14:creationId xmlns:p14="http://schemas.microsoft.com/office/powerpoint/2010/main" val="709465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Why Am I here?</a:t>
            </a:r>
            <a:b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</a:b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2753633"/>
            <a:ext cx="77267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Gothic" pitchFamily="34" charset="0"/>
              </a:rPr>
              <a:t>It is my vision to have India </a:t>
            </a:r>
            <a:r>
              <a:rPr lang="en-US" sz="3200" dirty="0" smtClean="0">
                <a:latin typeface="Century Gothic" pitchFamily="34" charset="0"/>
              </a:rPr>
              <a:t>contribute </a:t>
            </a:r>
          </a:p>
          <a:p>
            <a:r>
              <a:rPr lang="en-US" sz="3200" dirty="0" smtClean="0">
                <a:latin typeface="Century Gothic" pitchFamily="34" charset="0"/>
              </a:rPr>
              <a:t>significantly </a:t>
            </a:r>
            <a:r>
              <a:rPr lang="en-US" sz="3200" dirty="0">
                <a:latin typeface="Century Gothic" pitchFamily="34" charset="0"/>
              </a:rPr>
              <a:t>to the Rails world.</a:t>
            </a:r>
            <a:endParaRPr lang="en-IN" sz="32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89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itchFamily="34" charset="0"/>
              </a:rPr>
              <a:t>Where do you go from here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2204864"/>
            <a:ext cx="2962275" cy="381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744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itchFamily="34" charset="0"/>
              </a:rPr>
              <a:t>Where do you go from here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27584" y="2420888"/>
            <a:ext cx="78488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Start, do not wait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Start looking at rails code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Start developing your gems 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Start writing your blogs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Form groups and </a:t>
            </a:r>
            <a:r>
              <a:rPr lang="en-US" sz="2000" dirty="0" err="1">
                <a:latin typeface="Century Gothic" pitchFamily="34" charset="0"/>
              </a:rPr>
              <a:t>meetup</a:t>
            </a:r>
            <a:r>
              <a:rPr lang="en-US" sz="2000" dirty="0">
                <a:latin typeface="Century Gothic" pitchFamily="34" charset="0"/>
              </a:rPr>
              <a:t> monthly and share your knowledge.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Look at others code.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Contact me at</a:t>
            </a:r>
            <a:r>
              <a:rPr lang="en-US" sz="2000" b="1" dirty="0">
                <a:latin typeface="Century Gothic" pitchFamily="34" charset="0"/>
              </a:rPr>
              <a:t> pankaj.bhageria@sumerusolutions.com</a:t>
            </a:r>
          </a:p>
          <a:p>
            <a:pPr marL="342900" indent="-342900">
              <a:buFont typeface="Wingdings" pitchFamily="2" charset="2"/>
              <a:buChar char="Ø"/>
            </a:pPr>
            <a:endParaRPr lang="en-IN" sz="2000" dirty="0">
              <a:latin typeface="Century Gothic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IN" sz="20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Century Gothic" pitchFamily="34" charset="0"/>
              </a:rPr>
              <a:t>Take Away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20082" y="5291916"/>
            <a:ext cx="23743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entury Gothic" pitchFamily="34" charset="0"/>
              </a:rPr>
              <a:t>You must believe</a:t>
            </a:r>
            <a:endParaRPr lang="en-IN" sz="2000" dirty="0">
              <a:latin typeface="Century Gothic" pitchFamily="34" charset="0"/>
            </a:endParaRPr>
          </a:p>
        </p:txBody>
      </p:sp>
      <p:pic>
        <p:nvPicPr>
          <p:cNvPr id="6" name="Kung.Fu.Panda[2008]DvDrip-aXXo (1)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7624" y="2038350"/>
            <a:ext cx="66675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629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Chirag\Desktop\E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7143" y="4864201"/>
            <a:ext cx="4667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Century Gothic" pitchFamily="34" charset="0"/>
              </a:rPr>
              <a:t>Any Queries?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124267" y="964759"/>
            <a:ext cx="2403140" cy="2907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99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?</a:t>
            </a:r>
            <a:endParaRPr lang="en-IN" sz="399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5679" y="2276872"/>
            <a:ext cx="8473795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latin typeface="Century Gothic" pitchFamily="34" charset="0"/>
              </a:rPr>
              <a:t>Thank you</a:t>
            </a:r>
          </a:p>
          <a:p>
            <a:pPr algn="ctr"/>
            <a:endParaRPr lang="en-US" sz="6000" dirty="0">
              <a:latin typeface="Century Gothic" pitchFamily="34" charset="0"/>
            </a:endParaRPr>
          </a:p>
          <a:p>
            <a:pPr algn="ctr"/>
            <a:r>
              <a:rPr lang="en-US" sz="2000" dirty="0" smtClean="0">
                <a:latin typeface="Century Gothic" pitchFamily="34" charset="0"/>
              </a:rPr>
              <a:t>Need Ruby/Rails training? Contact us at </a:t>
            </a:r>
            <a:r>
              <a:rPr lang="en-US" sz="2000" dirty="0" smtClean="0">
                <a:latin typeface="Century Gothic" pitchFamily="34" charset="0"/>
                <a:hlinkClick r:id="rId4"/>
              </a:rPr>
              <a:t>rails@sumerusolutions.com</a:t>
            </a:r>
            <a:endParaRPr lang="en-US" sz="2000" dirty="0" smtClean="0">
              <a:latin typeface="Century Gothic" pitchFamily="34" charset="0"/>
            </a:endParaRPr>
          </a:p>
          <a:p>
            <a:pPr algn="ctr"/>
            <a:endParaRPr lang="en-US" sz="2000" dirty="0" smtClean="0">
              <a:latin typeface="Century Gothic" pitchFamily="34" charset="0"/>
            </a:endParaRPr>
          </a:p>
          <a:p>
            <a:pPr algn="ctr"/>
            <a:endParaRPr lang="en-US" sz="2000" dirty="0">
              <a:latin typeface="Century Gothic" pitchFamily="34" charset="0"/>
            </a:endParaRPr>
          </a:p>
          <a:p>
            <a:pPr algn="ctr"/>
            <a:r>
              <a:rPr lang="en-US" sz="2000" dirty="0" smtClean="0">
                <a:latin typeface="Century Gothic" pitchFamily="34" charset="0"/>
              </a:rPr>
              <a:t>We are also       Training Partners for Zero to Rails 3 course</a:t>
            </a:r>
            <a:endParaRPr lang="en-IN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34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528" y="764704"/>
            <a:ext cx="64087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What stops you from this?</a:t>
            </a:r>
            <a:b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</a:b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85341" y="2921631"/>
            <a:ext cx="317253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200" dirty="0">
                <a:latin typeface="Century Gothic" pitchFamily="34" charset="0"/>
              </a:rPr>
              <a:t>Fear </a:t>
            </a:r>
            <a:r>
              <a:rPr lang="en-US" sz="3200" dirty="0" smtClean="0">
                <a:latin typeface="Century Gothic" pitchFamily="34" charset="0"/>
              </a:rPr>
              <a:t>factor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 smtClean="0">
                <a:latin typeface="Century Gothic" pitchFamily="34" charset="0"/>
              </a:rPr>
              <a:t>Understanding 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 smtClean="0">
                <a:latin typeface="Century Gothic" pitchFamily="34" charset="0"/>
              </a:rPr>
              <a:t>Critics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 smtClean="0">
                <a:latin typeface="Century Gothic" pitchFamily="34" charset="0"/>
              </a:rPr>
              <a:t>Results</a:t>
            </a:r>
            <a:endParaRPr lang="en-US" sz="2000" dirty="0">
              <a:latin typeface="Century Gothic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496" y="1844824"/>
            <a:ext cx="3429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52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bldLvl="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Objectives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43153" y="2240753"/>
            <a:ext cx="585769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Century Gothic" pitchFamily="34" charset="0"/>
              </a:rPr>
              <a:t>To </a:t>
            </a:r>
            <a:r>
              <a:rPr lang="en-US" sz="2800" dirty="0" smtClean="0">
                <a:latin typeface="Century Gothic" pitchFamily="34" charset="0"/>
              </a:rPr>
              <a:t>inspire you, so that, you start</a:t>
            </a:r>
            <a:endParaRPr lang="en-US" sz="2800" dirty="0">
              <a:latin typeface="Century Gothic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000" dirty="0">
                <a:latin typeface="Century Gothic" pitchFamily="34" charset="0"/>
              </a:rPr>
              <a:t>Contributing to </a:t>
            </a:r>
            <a:r>
              <a:rPr lang="en-US" sz="2000" dirty="0" smtClean="0">
                <a:latin typeface="Century Gothic" pitchFamily="34" charset="0"/>
              </a:rPr>
              <a:t>Rails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000" dirty="0">
                <a:latin typeface="Century Gothic" pitchFamily="34" charset="0"/>
              </a:rPr>
              <a:t>Start writing your own </a:t>
            </a:r>
            <a:r>
              <a:rPr lang="en-US" sz="2000" dirty="0" smtClean="0">
                <a:latin typeface="Century Gothic" pitchFamily="34" charset="0"/>
              </a:rPr>
              <a:t>gems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000" dirty="0" smtClean="0">
                <a:latin typeface="Century Gothic" pitchFamily="34" charset="0"/>
              </a:rPr>
              <a:t>Doing </a:t>
            </a:r>
            <a:r>
              <a:rPr lang="en-US" sz="2000" dirty="0">
                <a:latin typeface="Century Gothic" pitchFamily="34" charset="0"/>
              </a:rPr>
              <a:t>your own </a:t>
            </a:r>
            <a:r>
              <a:rPr lang="en-US" sz="2000" dirty="0" smtClean="0">
                <a:latin typeface="Century Gothic" pitchFamily="34" charset="0"/>
              </a:rPr>
              <a:t>experiments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000" dirty="0">
                <a:latin typeface="Century Gothic" pitchFamily="34" charset="0"/>
              </a:rPr>
              <a:t>Start thinking </a:t>
            </a:r>
            <a:r>
              <a:rPr lang="en-US" sz="2000" dirty="0" smtClean="0">
                <a:latin typeface="Century Gothic" pitchFamily="34" charset="0"/>
              </a:rPr>
              <a:t>big</a:t>
            </a:r>
            <a:endParaRPr lang="en-US" sz="2000" dirty="0">
              <a:latin typeface="Century Gothic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000" dirty="0">
                <a:latin typeface="Century Gothic" pitchFamily="34" charset="0"/>
              </a:rPr>
              <a:t>Talk at the next </a:t>
            </a:r>
            <a:r>
              <a:rPr lang="en-US" sz="2000" dirty="0" err="1">
                <a:latin typeface="Century Gothic" pitchFamily="34" charset="0"/>
              </a:rPr>
              <a:t>Rubyconf</a:t>
            </a:r>
            <a:endParaRPr lang="en-IN" sz="20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868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5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Century Gothic" pitchFamily="34" charset="0"/>
              </a:rPr>
              <a:t>Minimum Qualification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78709" y="2753633"/>
            <a:ext cx="71865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Gothic" pitchFamily="34" charset="0"/>
              </a:rPr>
              <a:t>Basic knowledge of Ruby and Rails</a:t>
            </a:r>
            <a:r>
              <a:rPr lang="en-US" sz="3200" dirty="0" smtClean="0">
                <a:latin typeface="Century Gothic" pitchFamily="34" charset="0"/>
              </a:rPr>
              <a:t>.</a:t>
            </a:r>
            <a:endParaRPr lang="en-US" sz="32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930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Century Gothic" pitchFamily="34" charset="0"/>
              </a:rPr>
              <a:t>Over Qualification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2761" y="2753633"/>
            <a:ext cx="76290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If you are a guru in Ruby and Rails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If you are already contributing to Rails and </a:t>
            </a:r>
            <a:r>
              <a:rPr lang="en-US" sz="2000" dirty="0" smtClean="0">
                <a:latin typeface="Century Gothic" pitchFamily="34" charset="0"/>
              </a:rPr>
              <a:t>open source</a:t>
            </a:r>
            <a:r>
              <a:rPr lang="en-US" sz="2000" dirty="0">
                <a:latin typeface="Century Gothic" pitchFamily="34" charset="0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>
                <a:latin typeface="Century Gothic" pitchFamily="34" charset="0"/>
              </a:rPr>
              <a:t>If you have built some frameworks</a:t>
            </a:r>
            <a:r>
              <a:rPr lang="en-US" sz="2000" dirty="0" smtClean="0">
                <a:latin typeface="Century Gothic" pitchFamily="34" charset="0"/>
              </a:rPr>
              <a:t>.</a:t>
            </a:r>
            <a:endParaRPr lang="en-US" sz="20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18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63588" y="4509120"/>
            <a:ext cx="741682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>
                <a:latin typeface="Century Gothic" pitchFamily="34" charset="0"/>
              </a:rPr>
              <a:t>A journey of a thousand miles begins with a single step.</a:t>
            </a:r>
            <a:br>
              <a:rPr lang="en-IN" sz="3200" dirty="0">
                <a:latin typeface="Century Gothic" pitchFamily="34" charset="0"/>
              </a:rPr>
            </a:br>
            <a:r>
              <a:rPr lang="en-I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  <a:hlinkClick r:id="rId2"/>
              </a:rPr>
              <a:t>Lao-tzu</a:t>
            </a:r>
            <a:r>
              <a:rPr lang="en-IN" sz="3200" b="1" dirty="0">
                <a:latin typeface="Century Gothic" pitchFamily="34" charset="0"/>
              </a:rPr>
              <a:t> </a:t>
            </a:r>
            <a:r>
              <a:rPr lang="en-IN" sz="2000" i="1" dirty="0">
                <a:latin typeface="Century Gothic" pitchFamily="34" charset="0"/>
              </a:rPr>
              <a:t>Chinese philosopher (604 BC - 531 BC)</a:t>
            </a:r>
            <a:endParaRPr lang="en-IN" sz="2000" dirty="0">
              <a:latin typeface="Century Gothic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700" y="404664"/>
            <a:ext cx="3022600" cy="3797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9343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764704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Century Gothic" pitchFamily="34" charset="0"/>
              </a:rPr>
              <a:t>The Single Step</a:t>
            </a:r>
            <a:endParaRPr lang="en-IN" sz="20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8745" y="2438886"/>
            <a:ext cx="78116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000" dirty="0" smtClean="0">
                <a:latin typeface="Century Gothic" pitchFamily="34" charset="0"/>
              </a:rPr>
              <a:t>We will build a basic web server and demonstrate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 smtClean="0">
                <a:latin typeface="Century Gothic" pitchFamily="34" charset="0"/>
              </a:rPr>
              <a:t>Routing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 smtClean="0">
                <a:latin typeface="Century Gothic" pitchFamily="34" charset="0"/>
              </a:rPr>
              <a:t>Controllers and Action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en-US" sz="2000" dirty="0" smtClean="0">
                <a:latin typeface="Century Gothic" pitchFamily="34" charset="0"/>
              </a:rPr>
              <a:t>Views</a:t>
            </a:r>
            <a:endParaRPr lang="en-US" sz="2000" dirty="0">
              <a:latin typeface="Century Gothic" pitchFamily="34" charset="0"/>
            </a:endParaRPr>
          </a:p>
          <a:p>
            <a:pPr lvl="1"/>
            <a:endParaRPr lang="en-US" sz="2000" dirty="0" smtClean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007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5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2123</TotalTime>
  <Words>1138</Words>
  <Application>Microsoft Office PowerPoint</Application>
  <PresentationFormat>On-screen Show (4:3)</PresentationFormat>
  <Paragraphs>268</Paragraphs>
  <Slides>33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Divakar Manikyam</dc:creator>
  <cp:lastModifiedBy>Chirag</cp:lastModifiedBy>
  <cp:revision>293</cp:revision>
  <dcterms:created xsi:type="dcterms:W3CDTF">2011-05-25T12:13:43Z</dcterms:created>
  <dcterms:modified xsi:type="dcterms:W3CDTF">2011-05-28T08:03:43Z</dcterms:modified>
</cp:coreProperties>
</file>

<file path=docProps/thumbnail.jpeg>
</file>